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8"/>
  </p:notesMasterIdLst>
  <p:sldIdLst>
    <p:sldId id="302" r:id="rId2"/>
    <p:sldId id="355" r:id="rId3"/>
    <p:sldId id="353" r:id="rId4"/>
    <p:sldId id="354" r:id="rId5"/>
    <p:sldId id="294" r:id="rId6"/>
    <p:sldId id="356" r:id="rId7"/>
    <p:sldId id="325" r:id="rId8"/>
    <p:sldId id="266" r:id="rId9"/>
    <p:sldId id="347" r:id="rId10"/>
    <p:sldId id="358" r:id="rId11"/>
    <p:sldId id="362" r:id="rId12"/>
    <p:sldId id="357" r:id="rId13"/>
    <p:sldId id="359" r:id="rId14"/>
    <p:sldId id="364" r:id="rId15"/>
    <p:sldId id="360" r:id="rId16"/>
    <p:sldId id="301"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FF"/>
    <a:srgbClr val="0066FF"/>
    <a:srgbClr val="FFCC66"/>
    <a:srgbClr val="CCFF99"/>
    <a:srgbClr val="FF0066"/>
    <a:srgbClr val="3399FF"/>
    <a:srgbClr val="66FFCC"/>
    <a:srgbClr val="003399"/>
    <a:srgbClr val="000099"/>
    <a:srgbClr val="004E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1206" y="21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138F03-0EAB-498C-A4C8-2915EA41D859}" type="datetimeFigureOut">
              <a:rPr lang="en-US" smtClean="0"/>
              <a:pPr/>
              <a:t>9/21/2021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BCA3821-A0E8-4FBC-A402-9755306A7350}" type="slidenum">
              <a:rPr lang="en-US" smtClean="0"/>
              <a:pPr/>
              <a:t>‹#›</a:t>
            </a:fld>
            <a:endParaRPr lang="en-US"/>
          </a:p>
        </p:txBody>
      </p:sp>
    </p:spTree>
    <p:extLst>
      <p:ext uri="{BB962C8B-B14F-4D97-AF65-F5344CB8AC3E}">
        <p14:creationId xmlns:p14="http://schemas.microsoft.com/office/powerpoint/2010/main" val="21042912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99442467-ABA7-476D-BFF4-23CE0C43359B}" type="slidenum">
              <a:rPr lang="en-US">
                <a:cs typeface="Arial" charset="0"/>
              </a:rPr>
              <a:pPr/>
              <a:t>1</a:t>
            </a:fld>
            <a:endParaRPr lang="en-US">
              <a:cs typeface="Arial" charset="0"/>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sz="1200" dirty="0" smtClean="0">
                <a:solidFill>
                  <a:srgbClr val="FF0000"/>
                </a:solidFill>
                <a:latin typeface="Times New Roman" pitchFamily="18" charset="0"/>
                <a:cs typeface="Times New Roman" pitchFamily="18" charset="0"/>
              </a:rPr>
              <a:t>Cách 1: Dẫn trực tiếp. </a:t>
            </a:r>
            <a:r>
              <a:rPr lang="en-US" sz="1200" dirty="0" err="1" smtClean="0">
                <a:solidFill>
                  <a:srgbClr val="FF0000"/>
                </a:solidFill>
                <a:latin typeface="Times New Roman" pitchFamily="18" charset="0"/>
                <a:cs typeface="Times New Roman" pitchFamily="18" charset="0"/>
              </a:rPr>
              <a:t>Kể</a:t>
            </a:r>
            <a:r>
              <a:rPr lang="en-US" sz="1200" dirty="0" smtClean="0">
                <a:solidFill>
                  <a:srgbClr val="FF0000"/>
                </a:solidFill>
                <a:latin typeface="Times New Roman" pitchFamily="18" charset="0"/>
                <a:cs typeface="Times New Roman" pitchFamily="18" charset="0"/>
              </a:rPr>
              <a:t> </a:t>
            </a:r>
            <a:r>
              <a:rPr lang="vi-VN" sz="1200" dirty="0" smtClean="0">
                <a:solidFill>
                  <a:srgbClr val="FF0000"/>
                </a:solidFill>
                <a:latin typeface="Times New Roman" pitchFamily="18" charset="0"/>
                <a:cs typeface="Times New Roman" pitchFamily="18" charset="0"/>
              </a:rPr>
              <a:t>nguyên văn lời của ông lão ăn xin. Vì vậy ông xưng </a:t>
            </a:r>
            <a:r>
              <a:rPr lang="vi-VN" sz="1200" i="1" dirty="0" smtClean="0">
                <a:solidFill>
                  <a:srgbClr val="FF0000"/>
                </a:solidFill>
                <a:latin typeface="Times New Roman" pitchFamily="18" charset="0"/>
                <a:cs typeface="Times New Roman" pitchFamily="18" charset="0"/>
              </a:rPr>
              <a:t>lão</a:t>
            </a:r>
            <a:r>
              <a:rPr lang="vi-VN" sz="1200" dirty="0" smtClean="0">
                <a:solidFill>
                  <a:srgbClr val="FF0000"/>
                </a:solidFill>
                <a:latin typeface="Times New Roman" pitchFamily="18" charset="0"/>
                <a:cs typeface="Times New Roman" pitchFamily="18" charset="0"/>
              </a:rPr>
              <a:t> và gọi cậu bé bằng </a:t>
            </a:r>
            <a:r>
              <a:rPr lang="vi-VN" sz="1200" i="1" dirty="0" smtClean="0">
                <a:solidFill>
                  <a:srgbClr val="FF0000"/>
                </a:solidFill>
                <a:latin typeface="Times New Roman" pitchFamily="18" charset="0"/>
                <a:cs typeface="Times New Roman" pitchFamily="18" charset="0"/>
              </a:rPr>
              <a:t>cháu</a:t>
            </a:r>
            <a:r>
              <a:rPr lang="vi-VN" sz="1200" dirty="0" smtClean="0">
                <a:solidFill>
                  <a:srgbClr val="FF0000"/>
                </a:solidFill>
                <a:latin typeface="Times New Roman" pitchFamily="18" charset="0"/>
                <a:cs typeface="Times New Roman" pitchFamily="18" charset="0"/>
              </a:rPr>
              <a:t>.</a:t>
            </a:r>
            <a:endParaRPr lang="en-US" sz="1200" dirty="0" smtClean="0">
              <a:solidFill>
                <a:srgbClr val="FF0000"/>
              </a:solidFill>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vi-VN" sz="1200" dirty="0" smtClean="0">
                <a:solidFill>
                  <a:srgbClr val="FF0000"/>
                </a:solidFill>
                <a:latin typeface="Times New Roman" pitchFamily="18" charset="0"/>
                <a:cs typeface="Times New Roman" pitchFamily="18" charset="0"/>
              </a:rPr>
              <a:t>Cách 2: Dẫn gián tiếp. Người viết, người kể xưng tôi, gọi người ăn xin là ông lão.</a:t>
            </a:r>
            <a:endParaRPr lang="en-US" sz="1200" smtClean="0">
              <a:solidFill>
                <a:srgbClr val="FF0000"/>
              </a:solidFill>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vi-VN" sz="1200" dirty="0" smtClean="0">
              <a:solidFill>
                <a:srgbClr val="FF0000"/>
              </a:solidFill>
              <a:latin typeface="Times New Roman" pitchFamily="18" charset="0"/>
              <a:cs typeface="Times New Roman" pitchFamily="18" charset="0"/>
            </a:endParaRPr>
          </a:p>
          <a:p>
            <a:endParaRPr lang="en-US" dirty="0"/>
          </a:p>
        </p:txBody>
      </p:sp>
      <p:sp>
        <p:nvSpPr>
          <p:cNvPr id="4" name="Slide Number Placeholder 3"/>
          <p:cNvSpPr>
            <a:spLocks noGrp="1"/>
          </p:cNvSpPr>
          <p:nvPr>
            <p:ph type="sldNum" sz="quarter" idx="10"/>
          </p:nvPr>
        </p:nvSpPr>
        <p:spPr/>
        <p:txBody>
          <a:bodyPr/>
          <a:lstStyle/>
          <a:p>
            <a:fld id="{0BCA3821-A0E8-4FBC-A402-9755306A7350}" type="slidenum">
              <a:rPr lang="en-US" smtClean="0"/>
              <a:pPr/>
              <a:t>6</a:t>
            </a:fld>
            <a:endParaRPr lang="en-US"/>
          </a:p>
        </p:txBody>
      </p:sp>
    </p:spTree>
    <p:extLst>
      <p:ext uri="{BB962C8B-B14F-4D97-AF65-F5344CB8AC3E}">
        <p14:creationId xmlns:p14="http://schemas.microsoft.com/office/powerpoint/2010/main" val="5991880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38CADF9-E620-4991-80F3-67BAC34450D8}" type="datetimeFigureOut">
              <a:rPr lang="en-US" smtClean="0"/>
              <a:pPr/>
              <a:t>9/21/2021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E44B5A-7A40-40EE-A50E-42C662DAF8CF}" type="slidenum">
              <a:rPr lang="en-US" smtClean="0"/>
              <a:pPr/>
              <a:t>‹#›</a:t>
            </a:fld>
            <a:endParaRPr lang="en-US"/>
          </a:p>
        </p:txBody>
      </p:sp>
    </p:spTree>
    <p:extLst>
      <p:ext uri="{BB962C8B-B14F-4D97-AF65-F5344CB8AC3E}">
        <p14:creationId xmlns:p14="http://schemas.microsoft.com/office/powerpoint/2010/main" val="2081461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8CADF9-E620-4991-80F3-67BAC34450D8}" type="datetimeFigureOut">
              <a:rPr lang="en-US" smtClean="0"/>
              <a:pPr/>
              <a:t>9/21/2021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E44B5A-7A40-40EE-A50E-42C662DAF8CF}" type="slidenum">
              <a:rPr lang="en-US" smtClean="0"/>
              <a:pPr/>
              <a:t>‹#›</a:t>
            </a:fld>
            <a:endParaRPr lang="en-US"/>
          </a:p>
        </p:txBody>
      </p:sp>
    </p:spTree>
    <p:extLst>
      <p:ext uri="{BB962C8B-B14F-4D97-AF65-F5344CB8AC3E}">
        <p14:creationId xmlns:p14="http://schemas.microsoft.com/office/powerpoint/2010/main" val="31456017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8CADF9-E620-4991-80F3-67BAC34450D8}" type="datetimeFigureOut">
              <a:rPr lang="en-US" smtClean="0"/>
              <a:pPr/>
              <a:t>9/21/2021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E44B5A-7A40-40EE-A50E-42C662DAF8CF}" type="slidenum">
              <a:rPr lang="en-US" smtClean="0"/>
              <a:pPr/>
              <a:t>‹#›</a:t>
            </a:fld>
            <a:endParaRPr lang="en-US"/>
          </a:p>
        </p:txBody>
      </p:sp>
    </p:spTree>
    <p:extLst>
      <p:ext uri="{BB962C8B-B14F-4D97-AF65-F5344CB8AC3E}">
        <p14:creationId xmlns:p14="http://schemas.microsoft.com/office/powerpoint/2010/main" val="35186233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8CADF9-E620-4991-80F3-67BAC34450D8}" type="datetimeFigureOut">
              <a:rPr lang="en-US" smtClean="0"/>
              <a:pPr/>
              <a:t>9/21/2021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E44B5A-7A40-40EE-A50E-42C662DAF8CF}" type="slidenum">
              <a:rPr lang="en-US" smtClean="0"/>
              <a:pPr/>
              <a:t>‹#›</a:t>
            </a:fld>
            <a:endParaRPr lang="en-US"/>
          </a:p>
        </p:txBody>
      </p:sp>
    </p:spTree>
    <p:extLst>
      <p:ext uri="{BB962C8B-B14F-4D97-AF65-F5344CB8AC3E}">
        <p14:creationId xmlns:p14="http://schemas.microsoft.com/office/powerpoint/2010/main" val="31736128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8CADF9-E620-4991-80F3-67BAC34450D8}" type="datetimeFigureOut">
              <a:rPr lang="en-US" smtClean="0"/>
              <a:pPr/>
              <a:t>9/21/2021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E44B5A-7A40-40EE-A50E-42C662DAF8CF}" type="slidenum">
              <a:rPr lang="en-US" smtClean="0"/>
              <a:pPr/>
              <a:t>‹#›</a:t>
            </a:fld>
            <a:endParaRPr lang="en-US"/>
          </a:p>
        </p:txBody>
      </p:sp>
    </p:spTree>
    <p:extLst>
      <p:ext uri="{BB962C8B-B14F-4D97-AF65-F5344CB8AC3E}">
        <p14:creationId xmlns:p14="http://schemas.microsoft.com/office/powerpoint/2010/main" val="4209741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38CADF9-E620-4991-80F3-67BAC34450D8}" type="datetimeFigureOut">
              <a:rPr lang="en-US" smtClean="0"/>
              <a:pPr/>
              <a:t>9/21/2021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E44B5A-7A40-40EE-A50E-42C662DAF8CF}" type="slidenum">
              <a:rPr lang="en-US" smtClean="0"/>
              <a:pPr/>
              <a:t>‹#›</a:t>
            </a:fld>
            <a:endParaRPr lang="en-US"/>
          </a:p>
        </p:txBody>
      </p:sp>
    </p:spTree>
    <p:extLst>
      <p:ext uri="{BB962C8B-B14F-4D97-AF65-F5344CB8AC3E}">
        <p14:creationId xmlns:p14="http://schemas.microsoft.com/office/powerpoint/2010/main" val="12310460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38CADF9-E620-4991-80F3-67BAC34450D8}" type="datetimeFigureOut">
              <a:rPr lang="en-US" smtClean="0"/>
              <a:pPr/>
              <a:t>9/21/2021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7E44B5A-7A40-40EE-A50E-42C662DAF8CF}" type="slidenum">
              <a:rPr lang="en-US" smtClean="0"/>
              <a:pPr/>
              <a:t>‹#›</a:t>
            </a:fld>
            <a:endParaRPr lang="en-US"/>
          </a:p>
        </p:txBody>
      </p:sp>
    </p:spTree>
    <p:extLst>
      <p:ext uri="{BB962C8B-B14F-4D97-AF65-F5344CB8AC3E}">
        <p14:creationId xmlns:p14="http://schemas.microsoft.com/office/powerpoint/2010/main" val="18145596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38CADF9-E620-4991-80F3-67BAC34450D8}" type="datetimeFigureOut">
              <a:rPr lang="en-US" smtClean="0"/>
              <a:pPr/>
              <a:t>9/21/2021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7E44B5A-7A40-40EE-A50E-42C662DAF8CF}" type="slidenum">
              <a:rPr lang="en-US" smtClean="0"/>
              <a:pPr/>
              <a:t>‹#›</a:t>
            </a:fld>
            <a:endParaRPr lang="en-US"/>
          </a:p>
        </p:txBody>
      </p:sp>
    </p:spTree>
    <p:extLst>
      <p:ext uri="{BB962C8B-B14F-4D97-AF65-F5344CB8AC3E}">
        <p14:creationId xmlns:p14="http://schemas.microsoft.com/office/powerpoint/2010/main" val="16133630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8CADF9-E620-4991-80F3-67BAC34450D8}" type="datetimeFigureOut">
              <a:rPr lang="en-US" smtClean="0"/>
              <a:pPr/>
              <a:t>9/21/2021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7E44B5A-7A40-40EE-A50E-42C662DAF8CF}" type="slidenum">
              <a:rPr lang="en-US" smtClean="0"/>
              <a:pPr/>
              <a:t>‹#›</a:t>
            </a:fld>
            <a:endParaRPr lang="en-US"/>
          </a:p>
        </p:txBody>
      </p:sp>
    </p:spTree>
    <p:extLst>
      <p:ext uri="{BB962C8B-B14F-4D97-AF65-F5344CB8AC3E}">
        <p14:creationId xmlns:p14="http://schemas.microsoft.com/office/powerpoint/2010/main" val="15354857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38CADF9-E620-4991-80F3-67BAC34450D8}" type="datetimeFigureOut">
              <a:rPr lang="en-US" smtClean="0"/>
              <a:pPr/>
              <a:t>9/21/2021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E44B5A-7A40-40EE-A50E-42C662DAF8CF}" type="slidenum">
              <a:rPr lang="en-US" smtClean="0"/>
              <a:pPr/>
              <a:t>‹#›</a:t>
            </a:fld>
            <a:endParaRPr lang="en-US"/>
          </a:p>
        </p:txBody>
      </p:sp>
    </p:spTree>
    <p:extLst>
      <p:ext uri="{BB962C8B-B14F-4D97-AF65-F5344CB8AC3E}">
        <p14:creationId xmlns:p14="http://schemas.microsoft.com/office/powerpoint/2010/main" val="3299342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38CADF9-E620-4991-80F3-67BAC34450D8}" type="datetimeFigureOut">
              <a:rPr lang="en-US" smtClean="0"/>
              <a:pPr/>
              <a:t>9/21/2021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E44B5A-7A40-40EE-A50E-42C662DAF8CF}" type="slidenum">
              <a:rPr lang="en-US" smtClean="0"/>
              <a:pPr/>
              <a:t>‹#›</a:t>
            </a:fld>
            <a:endParaRPr lang="en-US"/>
          </a:p>
        </p:txBody>
      </p:sp>
    </p:spTree>
    <p:extLst>
      <p:ext uri="{BB962C8B-B14F-4D97-AF65-F5344CB8AC3E}">
        <p14:creationId xmlns:p14="http://schemas.microsoft.com/office/powerpoint/2010/main" val="40216325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8CADF9-E620-4991-80F3-67BAC34450D8}" type="datetimeFigureOut">
              <a:rPr lang="en-US" smtClean="0"/>
              <a:pPr/>
              <a:t>9/21/2021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E44B5A-7A40-40EE-A50E-42C662DAF8CF}" type="slidenum">
              <a:rPr lang="en-US" smtClean="0"/>
              <a:pPr/>
              <a:t>‹#›</a:t>
            </a:fld>
            <a:endParaRPr lang="en-US"/>
          </a:p>
        </p:txBody>
      </p:sp>
    </p:spTree>
    <p:extLst>
      <p:ext uri="{BB962C8B-B14F-4D97-AF65-F5344CB8AC3E}">
        <p14:creationId xmlns:p14="http://schemas.microsoft.com/office/powerpoint/2010/main" val="239650840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pic>
        <p:nvPicPr>
          <p:cNvPr id="1026" name="Picture 2" descr="Hình ảnh Powerpoint - - Tổng hợp hình ảnh dành cho Powerpoint đẹp nhấ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32" y="1"/>
            <a:ext cx="9146631" cy="6889668"/>
          </a:xfrm>
          <a:prstGeom prst="rect">
            <a:avLst/>
          </a:prstGeom>
          <a:noFill/>
          <a:extLst>
            <a:ext uri="{909E8E84-426E-40DD-AFC4-6F175D3DCCD1}">
              <a14:hiddenFill xmlns:a14="http://schemas.microsoft.com/office/drawing/2010/main">
                <a:solidFill>
                  <a:srgbClr val="FFFFFF"/>
                </a:solidFill>
              </a14:hiddenFill>
            </a:ext>
          </a:extLst>
        </p:spPr>
      </p:pic>
      <p:sp>
        <p:nvSpPr>
          <p:cNvPr id="2055" name="Rectangle 1"/>
          <p:cNvSpPr>
            <a:spLocks noChangeArrowheads="1"/>
          </p:cNvSpPr>
          <p:nvPr/>
        </p:nvSpPr>
        <p:spPr bwMode="auto">
          <a:xfrm>
            <a:off x="2339751" y="1196752"/>
            <a:ext cx="4464497" cy="2677656"/>
          </a:xfrm>
          <a:prstGeom prst="rect">
            <a:avLst/>
          </a:prstGeom>
          <a:solidFill>
            <a:schemeClr val="bg1"/>
          </a:solidFill>
          <a:ln>
            <a:noFill/>
          </a:ln>
        </p:spPr>
        <p:txBody>
          <a:bodyPr wrap="square">
            <a:spAutoFit/>
          </a:bodyPr>
          <a:lstStyle/>
          <a:p>
            <a:pPr algn="ctr"/>
            <a:r>
              <a:rPr lang="en-US" sz="2800" b="1" dirty="0" err="1">
                <a:latin typeface="Century Schoolbook" pitchFamily="18" charset="0"/>
                <a:cs typeface="Times New Roman" pitchFamily="18" charset="0"/>
              </a:rPr>
              <a:t>Tiếng</a:t>
            </a:r>
            <a:r>
              <a:rPr lang="en-US" sz="2800" b="1" dirty="0">
                <a:latin typeface="Century Schoolbook" pitchFamily="18" charset="0"/>
                <a:cs typeface="Times New Roman" pitchFamily="18" charset="0"/>
              </a:rPr>
              <a:t> </a:t>
            </a:r>
            <a:r>
              <a:rPr lang="en-US" sz="2800" b="1" dirty="0" err="1">
                <a:latin typeface="Century Schoolbook" pitchFamily="18" charset="0"/>
                <a:cs typeface="Times New Roman" pitchFamily="18" charset="0"/>
              </a:rPr>
              <a:t>Việt</a:t>
            </a:r>
            <a:r>
              <a:rPr lang="en-US" sz="2800" b="1" dirty="0">
                <a:latin typeface="Century Schoolbook" pitchFamily="18" charset="0"/>
                <a:cs typeface="Times New Roman" pitchFamily="18" charset="0"/>
              </a:rPr>
              <a:t> 4</a:t>
            </a:r>
          </a:p>
          <a:p>
            <a:pPr algn="ctr"/>
            <a:endParaRPr lang="en-US" sz="2800" b="1" dirty="0">
              <a:latin typeface="Century Schoolbook" pitchFamily="18" charset="0"/>
              <a:cs typeface="Times New Roman" pitchFamily="18" charset="0"/>
            </a:endParaRPr>
          </a:p>
          <a:p>
            <a:pPr algn="ctr"/>
            <a:r>
              <a:rPr lang="en-US" sz="2800" b="1" dirty="0">
                <a:latin typeface="Century Schoolbook" pitchFamily="18" charset="0"/>
                <a:cs typeface="Times New Roman" pitchFamily="18" charset="0"/>
              </a:rPr>
              <a:t>TẬP LÀM VĂN</a:t>
            </a:r>
          </a:p>
          <a:p>
            <a:pPr algn="ctr"/>
            <a:endParaRPr lang="en-US" sz="2800" b="1" dirty="0">
              <a:latin typeface="Century Schoolbook" pitchFamily="18" charset="0"/>
              <a:cs typeface="Times New Roman" pitchFamily="18" charset="0"/>
            </a:endParaRPr>
          </a:p>
          <a:p>
            <a:pPr algn="ctr"/>
            <a:r>
              <a:rPr lang="en-US" sz="2800" b="1" dirty="0" err="1">
                <a:latin typeface="Century Schoolbook" pitchFamily="18" charset="0"/>
                <a:cs typeface="Times New Roman" pitchFamily="18" charset="0"/>
              </a:rPr>
              <a:t>Kể</a:t>
            </a:r>
            <a:r>
              <a:rPr lang="en-US" sz="2800" b="1" dirty="0">
                <a:latin typeface="Century Schoolbook" pitchFamily="18" charset="0"/>
                <a:cs typeface="Times New Roman" pitchFamily="18" charset="0"/>
              </a:rPr>
              <a:t> </a:t>
            </a:r>
            <a:r>
              <a:rPr lang="en-US" sz="2800" b="1" dirty="0" err="1">
                <a:latin typeface="Century Schoolbook" pitchFamily="18" charset="0"/>
                <a:cs typeface="Times New Roman" pitchFamily="18" charset="0"/>
              </a:rPr>
              <a:t>lại</a:t>
            </a:r>
            <a:r>
              <a:rPr lang="en-US" sz="2800" b="1" dirty="0">
                <a:latin typeface="Century Schoolbook" pitchFamily="18" charset="0"/>
                <a:cs typeface="Times New Roman" pitchFamily="18" charset="0"/>
              </a:rPr>
              <a:t> </a:t>
            </a:r>
            <a:r>
              <a:rPr lang="en-US" sz="2800" b="1" dirty="0" err="1">
                <a:latin typeface="Century Schoolbook" pitchFamily="18" charset="0"/>
                <a:cs typeface="Times New Roman" pitchFamily="18" charset="0"/>
              </a:rPr>
              <a:t>lời</a:t>
            </a:r>
            <a:r>
              <a:rPr lang="en-US" sz="2800" b="1" dirty="0">
                <a:latin typeface="Century Schoolbook" pitchFamily="18" charset="0"/>
                <a:cs typeface="Times New Roman" pitchFamily="18" charset="0"/>
              </a:rPr>
              <a:t> </a:t>
            </a:r>
            <a:r>
              <a:rPr lang="en-US" sz="2800" b="1" dirty="0" err="1">
                <a:latin typeface="Century Schoolbook" pitchFamily="18" charset="0"/>
                <a:cs typeface="Times New Roman" pitchFamily="18" charset="0"/>
              </a:rPr>
              <a:t>nói</a:t>
            </a:r>
            <a:r>
              <a:rPr lang="en-US" sz="2800" b="1" dirty="0">
                <a:latin typeface="Century Schoolbook" pitchFamily="18" charset="0"/>
                <a:cs typeface="Times New Roman" pitchFamily="18" charset="0"/>
              </a:rPr>
              <a:t>, </a:t>
            </a:r>
          </a:p>
          <a:p>
            <a:pPr algn="ctr"/>
            <a:r>
              <a:rPr lang="en-US" sz="2800" b="1" dirty="0">
                <a:latin typeface="Century Schoolbook" pitchFamily="18" charset="0"/>
                <a:cs typeface="Times New Roman" pitchFamily="18" charset="0"/>
              </a:rPr>
              <a:t>ý </a:t>
            </a:r>
            <a:r>
              <a:rPr lang="en-US" sz="2800" b="1" dirty="0" err="1">
                <a:latin typeface="Century Schoolbook" pitchFamily="18" charset="0"/>
                <a:cs typeface="Times New Roman" pitchFamily="18" charset="0"/>
              </a:rPr>
              <a:t>nghĩ</a:t>
            </a:r>
            <a:r>
              <a:rPr lang="en-US" sz="2800" b="1" dirty="0">
                <a:latin typeface="Century Schoolbook" pitchFamily="18" charset="0"/>
                <a:cs typeface="Times New Roman" pitchFamily="18" charset="0"/>
              </a:rPr>
              <a:t> </a:t>
            </a:r>
            <a:r>
              <a:rPr lang="en-US" sz="2800" b="1" dirty="0" err="1">
                <a:latin typeface="Century Schoolbook" pitchFamily="18" charset="0"/>
                <a:cs typeface="Times New Roman" pitchFamily="18" charset="0"/>
              </a:rPr>
              <a:t>của</a:t>
            </a:r>
            <a:r>
              <a:rPr lang="en-US" sz="2800" b="1" dirty="0">
                <a:latin typeface="Century Schoolbook" pitchFamily="18" charset="0"/>
                <a:cs typeface="Times New Roman" pitchFamily="18" charset="0"/>
              </a:rPr>
              <a:t> </a:t>
            </a:r>
            <a:r>
              <a:rPr lang="en-US" sz="2800" b="1" dirty="0" err="1">
                <a:latin typeface="Century Schoolbook" pitchFamily="18" charset="0"/>
                <a:cs typeface="Times New Roman" pitchFamily="18" charset="0"/>
              </a:rPr>
              <a:t>nhân</a:t>
            </a:r>
            <a:r>
              <a:rPr lang="en-US" sz="2800" b="1" dirty="0">
                <a:latin typeface="Century Schoolbook" pitchFamily="18" charset="0"/>
                <a:cs typeface="Times New Roman" pitchFamily="18" charset="0"/>
              </a:rPr>
              <a:t> </a:t>
            </a:r>
            <a:r>
              <a:rPr lang="en-US" sz="2800" b="1" dirty="0" err="1">
                <a:latin typeface="Century Schoolbook" pitchFamily="18" charset="0"/>
                <a:cs typeface="Times New Roman" pitchFamily="18" charset="0"/>
              </a:rPr>
              <a:t>vật</a:t>
            </a:r>
            <a:endParaRPr lang="en-US" sz="2800" b="1" dirty="0">
              <a:latin typeface="Century Schoolbook" pitchFamily="18" charset="0"/>
              <a:cs typeface="Times New Roman" pitchFamily="18" charset="0"/>
            </a:endParaRPr>
          </a:p>
        </p:txBody>
      </p:sp>
    </p:spTree>
    <p:extLst>
      <p:ext uri="{BB962C8B-B14F-4D97-AF65-F5344CB8AC3E}">
        <p14:creationId xmlns:p14="http://schemas.microsoft.com/office/powerpoint/2010/main" val="3953236160"/>
      </p:ext>
    </p:extLst>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100+ hình nền powerpoint giáo dục - hinhanhsieudep.n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835696" y="2060848"/>
            <a:ext cx="6264696" cy="1815882"/>
          </a:xfrm>
          <a:prstGeom prst="rect">
            <a:avLst/>
          </a:prstGeom>
          <a:solidFill>
            <a:schemeClr val="bg1"/>
          </a:solidFill>
        </p:spPr>
        <p:txBody>
          <a:bodyPr wrap="square">
            <a:spAutoFit/>
          </a:bodyPr>
          <a:lstStyle/>
          <a:p>
            <a:pPr marL="342900" indent="-342900" algn="just">
              <a:buAutoNum type="arabicPeriod"/>
            </a:pPr>
            <a:r>
              <a:rPr lang="en-US" sz="2800" dirty="0">
                <a:solidFill>
                  <a:sysClr val="windowText" lastClr="000000"/>
                </a:solidFill>
                <a:latin typeface="Times New Roman" pitchFamily="18" charset="0"/>
                <a:cs typeface="Times New Roman" pitchFamily="18" charset="0"/>
              </a:rPr>
              <a:t>X</a:t>
            </a:r>
            <a:r>
              <a:rPr lang="vi-VN" sz="2800" dirty="0">
                <a:solidFill>
                  <a:sysClr val="windowText" lastClr="000000"/>
                </a:solidFill>
                <a:latin typeface="Times New Roman" pitchFamily="18" charset="0"/>
                <a:cs typeface="Times New Roman" pitchFamily="18" charset="0"/>
              </a:rPr>
              <a:t>ác định các từ xưng hô trong lời dẫn gián tiếp</a:t>
            </a:r>
            <a:r>
              <a:rPr lang="en-US" sz="2800" dirty="0">
                <a:solidFill>
                  <a:sysClr val="windowText" lastClr="000000"/>
                </a:solidFill>
                <a:latin typeface="Times New Roman" pitchFamily="18" charset="0"/>
                <a:cs typeface="Times New Roman" pitchFamily="18" charset="0"/>
              </a:rPr>
              <a:t>.</a:t>
            </a:r>
          </a:p>
          <a:p>
            <a:pPr marL="342900" indent="-342900" algn="just">
              <a:buAutoNum type="arabicPeriod"/>
            </a:pPr>
            <a:r>
              <a:rPr lang="en-US" sz="2800" dirty="0">
                <a:solidFill>
                  <a:sysClr val="windowText" lastClr="000000"/>
                </a:solidFill>
                <a:latin typeface="Times New Roman" pitchFamily="18" charset="0"/>
                <a:cs typeface="Times New Roman" pitchFamily="18" charset="0"/>
              </a:rPr>
              <a:t>C</a:t>
            </a:r>
            <a:r>
              <a:rPr lang="vi-VN" sz="2800" dirty="0">
                <a:solidFill>
                  <a:sysClr val="windowText" lastClr="000000"/>
                </a:solidFill>
                <a:latin typeface="Times New Roman" pitchFamily="18" charset="0"/>
                <a:cs typeface="Times New Roman" pitchFamily="18" charset="0"/>
              </a:rPr>
              <a:t>huyển các từ xưng hô cho phù hợp với lời dẫn trực tiếp.</a:t>
            </a:r>
            <a:endParaRPr lang="en-US" sz="2800" dirty="0">
              <a:solidFill>
                <a:sysClr val="windowText" lastClr="000000"/>
              </a:solidFill>
              <a:latin typeface="Times New Roman" pitchFamily="18" charset="0"/>
              <a:cs typeface="Times New Roman" pitchFamily="18" charset="0"/>
            </a:endParaRPr>
          </a:p>
        </p:txBody>
      </p:sp>
      <p:sp>
        <p:nvSpPr>
          <p:cNvPr id="5" name="Rectangle 4"/>
          <p:cNvSpPr/>
          <p:nvPr/>
        </p:nvSpPr>
        <p:spPr>
          <a:xfrm>
            <a:off x="1403648" y="1124744"/>
            <a:ext cx="7112300" cy="523220"/>
          </a:xfrm>
          <a:prstGeom prst="rect">
            <a:avLst/>
          </a:prstGeom>
          <a:solidFill>
            <a:schemeClr val="bg1"/>
          </a:solidFill>
        </p:spPr>
        <p:txBody>
          <a:bodyPr wrap="square">
            <a:spAutoFit/>
          </a:bodyPr>
          <a:lstStyle/>
          <a:p>
            <a:pPr algn="just"/>
            <a:r>
              <a:rPr lang="en-US" sz="2800" dirty="0" err="1">
                <a:solidFill>
                  <a:sysClr val="windowText" lastClr="000000"/>
                </a:solidFill>
                <a:latin typeface="Times New Roman" pitchFamily="18" charset="0"/>
                <a:cs typeface="Times New Roman" pitchFamily="18" charset="0"/>
              </a:rPr>
              <a:t>Cách</a:t>
            </a:r>
            <a:r>
              <a:rPr lang="en-US" sz="2800" dirty="0">
                <a:solidFill>
                  <a:sysClr val="windowText" lastClr="000000"/>
                </a:solidFill>
                <a:latin typeface="Times New Roman" pitchFamily="18" charset="0"/>
                <a:cs typeface="Times New Roman" pitchFamily="18" charset="0"/>
              </a:rPr>
              <a:t> </a:t>
            </a:r>
            <a:r>
              <a:rPr lang="en-US" sz="2800" dirty="0" err="1">
                <a:solidFill>
                  <a:sysClr val="windowText" lastClr="000000"/>
                </a:solidFill>
                <a:latin typeface="Times New Roman" pitchFamily="18" charset="0"/>
                <a:cs typeface="Times New Roman" pitchFamily="18" charset="0"/>
              </a:rPr>
              <a:t>chuyển</a:t>
            </a:r>
            <a:r>
              <a:rPr lang="en-US" sz="2800" dirty="0">
                <a:solidFill>
                  <a:sysClr val="windowText" lastClr="000000"/>
                </a:solidFill>
                <a:latin typeface="Times New Roman" pitchFamily="18" charset="0"/>
                <a:cs typeface="Times New Roman" pitchFamily="18" charset="0"/>
              </a:rPr>
              <a:t> </a:t>
            </a:r>
            <a:r>
              <a:rPr lang="en-US" sz="2800" dirty="0" err="1">
                <a:solidFill>
                  <a:sysClr val="windowText" lastClr="000000"/>
                </a:solidFill>
                <a:latin typeface="Times New Roman" pitchFamily="18" charset="0"/>
                <a:cs typeface="Times New Roman" pitchFamily="18" charset="0"/>
              </a:rPr>
              <a:t>từ</a:t>
            </a:r>
            <a:r>
              <a:rPr lang="en-US" sz="2800" dirty="0">
                <a:solidFill>
                  <a:sysClr val="windowText" lastClr="000000"/>
                </a:solidFill>
                <a:latin typeface="Times New Roman" pitchFamily="18" charset="0"/>
                <a:cs typeface="Times New Roman" pitchFamily="18" charset="0"/>
              </a:rPr>
              <a:t> </a:t>
            </a:r>
            <a:r>
              <a:rPr lang="vi-VN" sz="2800" dirty="0">
                <a:solidFill>
                  <a:sysClr val="windowText" lastClr="000000"/>
                </a:solidFill>
                <a:latin typeface="Times New Roman" pitchFamily="18" charset="0"/>
                <a:cs typeface="Times New Roman" pitchFamily="18" charset="0"/>
              </a:rPr>
              <a:t>lời dẫn trực tiếp</a:t>
            </a:r>
            <a:r>
              <a:rPr lang="en-US" sz="2800" dirty="0">
                <a:solidFill>
                  <a:sysClr val="windowText" lastClr="000000"/>
                </a:solidFill>
                <a:latin typeface="Times New Roman" pitchFamily="18" charset="0"/>
                <a:cs typeface="Times New Roman" pitchFamily="18" charset="0"/>
              </a:rPr>
              <a:t> sang </a:t>
            </a:r>
            <a:r>
              <a:rPr lang="en-US" sz="2800" dirty="0" err="1">
                <a:solidFill>
                  <a:sysClr val="windowText" lastClr="000000"/>
                </a:solidFill>
                <a:latin typeface="Times New Roman" pitchFamily="18" charset="0"/>
                <a:cs typeface="Times New Roman" pitchFamily="18" charset="0"/>
              </a:rPr>
              <a:t>gián</a:t>
            </a:r>
            <a:r>
              <a:rPr lang="en-US" sz="2800" dirty="0">
                <a:solidFill>
                  <a:sysClr val="windowText" lastClr="000000"/>
                </a:solidFill>
                <a:latin typeface="Times New Roman" pitchFamily="18" charset="0"/>
                <a:cs typeface="Times New Roman" pitchFamily="18" charset="0"/>
              </a:rPr>
              <a:t> </a:t>
            </a:r>
            <a:r>
              <a:rPr lang="en-US" sz="2800" dirty="0" err="1">
                <a:solidFill>
                  <a:sysClr val="windowText" lastClr="000000"/>
                </a:solidFill>
                <a:latin typeface="Times New Roman" pitchFamily="18" charset="0"/>
                <a:cs typeface="Times New Roman" pitchFamily="18" charset="0"/>
              </a:rPr>
              <a:t>tiếp</a:t>
            </a:r>
            <a:endParaRPr lang="en-US" sz="2800" dirty="0">
              <a:solidFill>
                <a:sysClr val="windowText" lastClr="000000"/>
              </a:solidFill>
              <a:latin typeface="Times New Roman" pitchFamily="18" charset="0"/>
              <a:cs typeface="Times New Roman" pitchFamily="18" charset="0"/>
            </a:endParaRPr>
          </a:p>
        </p:txBody>
      </p:sp>
    </p:spTree>
    <p:extLst>
      <p:ext uri="{BB962C8B-B14F-4D97-AF65-F5344CB8AC3E}">
        <p14:creationId xmlns:p14="http://schemas.microsoft.com/office/powerpoint/2010/main" val="3878017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100+ hình nền powerpoint giáo dục - hinhanhsieudep.n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403648" y="1628801"/>
            <a:ext cx="7112300" cy="4524315"/>
          </a:xfrm>
          <a:prstGeom prst="rect">
            <a:avLst/>
          </a:prstGeom>
          <a:solidFill>
            <a:schemeClr val="bg1"/>
          </a:solidFill>
        </p:spPr>
        <p:txBody>
          <a:bodyPr wrap="square">
            <a:spAutoFit/>
          </a:bodyPr>
          <a:lstStyle/>
          <a:p>
            <a:pPr algn="just"/>
            <a:r>
              <a:rPr lang="en-US" sz="2800" dirty="0">
                <a:solidFill>
                  <a:sysClr val="windowText" lastClr="000000"/>
                </a:solidFill>
                <a:latin typeface="Times New Roman" pitchFamily="18" charset="0"/>
                <a:cs typeface="Times New Roman" pitchFamily="18" charset="0"/>
              </a:rPr>
              <a:t>	</a:t>
            </a:r>
            <a:r>
              <a:rPr lang="vi-VN" sz="2800" b="1" dirty="0" smtClean="0">
                <a:latin typeface="Times New Roman" pitchFamily="18" charset="0"/>
                <a:cs typeface="Times New Roman" pitchFamily="18" charset="0"/>
              </a:rPr>
              <a:t>Vua </a:t>
            </a:r>
            <a:r>
              <a:rPr lang="vi-VN" sz="2800" b="1" dirty="0">
                <a:latin typeface="Times New Roman" pitchFamily="18" charset="0"/>
                <a:cs typeface="Times New Roman" pitchFamily="18" charset="0"/>
              </a:rPr>
              <a:t>nhìn thấy những miếng trầu têm rất khéo bèn hỏi bà hàng nước:</a:t>
            </a:r>
          </a:p>
          <a:p>
            <a:pPr algn="just"/>
            <a:r>
              <a:rPr lang="en-US" sz="2800" b="1" dirty="0" smtClean="0">
                <a:latin typeface="Times New Roman" pitchFamily="18" charset="0"/>
                <a:cs typeface="Times New Roman" pitchFamily="18" charset="0"/>
              </a:rPr>
              <a:t>	</a:t>
            </a:r>
            <a:r>
              <a:rPr lang="vi-VN" sz="2800" b="1" dirty="0" smtClean="0">
                <a:latin typeface="Times New Roman" pitchFamily="18" charset="0"/>
                <a:cs typeface="Times New Roman" pitchFamily="18" charset="0"/>
              </a:rPr>
              <a:t>- </a:t>
            </a:r>
            <a:r>
              <a:rPr lang="vi-VN" sz="2800" b="1" dirty="0">
                <a:latin typeface="Times New Roman" pitchFamily="18" charset="0"/>
                <a:cs typeface="Times New Roman" pitchFamily="18" charset="0"/>
              </a:rPr>
              <a:t>Xin cụ cho biết ai đã têm trầu này</a:t>
            </a:r>
            <a:r>
              <a:rPr lang="vi-VN" sz="2800" b="1" dirty="0" smtClean="0">
                <a:latin typeface="Times New Roman" pitchFamily="18" charset="0"/>
                <a:cs typeface="Times New Roman" pitchFamily="18" charset="0"/>
              </a:rPr>
              <a:t>?</a:t>
            </a:r>
            <a:endParaRPr lang="en-US" sz="2800" b="1" dirty="0" smtClean="0">
              <a:latin typeface="Times New Roman" pitchFamily="18" charset="0"/>
              <a:cs typeface="Times New Roman" pitchFamily="18" charset="0"/>
            </a:endParaRPr>
          </a:p>
          <a:p>
            <a:pPr algn="just"/>
            <a:r>
              <a:rPr lang="vi-VN" sz="2800" b="1" dirty="0">
                <a:latin typeface="Times New Roman" pitchFamily="18" charset="0"/>
                <a:cs typeface="Times New Roman" pitchFamily="18" charset="0"/>
              </a:rPr>
              <a:t>Bà lão thưa:</a:t>
            </a:r>
          </a:p>
          <a:p>
            <a:pPr marL="742950" lvl="1" indent="-285750" algn="just">
              <a:buFontTx/>
              <a:buChar char="-"/>
            </a:pPr>
            <a:r>
              <a:rPr lang="vi-VN" sz="2800" b="1" dirty="0" smtClean="0">
                <a:latin typeface="Times New Roman" pitchFamily="18" charset="0"/>
                <a:cs typeface="Times New Roman" pitchFamily="18" charset="0"/>
              </a:rPr>
              <a:t>Tâu </a:t>
            </a:r>
            <a:r>
              <a:rPr lang="vi-VN" sz="2800" b="1" dirty="0">
                <a:latin typeface="Times New Roman" pitchFamily="18" charset="0"/>
                <a:cs typeface="Times New Roman" pitchFamily="18" charset="0"/>
              </a:rPr>
              <a:t>bệ hạ, trầu do chính già têm đấy ạ</a:t>
            </a:r>
            <a:r>
              <a:rPr lang="vi-VN" sz="2800" b="1" dirty="0" smtClean="0">
                <a:latin typeface="Times New Roman" pitchFamily="18" charset="0"/>
                <a:cs typeface="Times New Roman" pitchFamily="18" charset="0"/>
              </a:rPr>
              <a:t>!</a:t>
            </a:r>
            <a:endParaRPr lang="en-US" sz="2800" b="1" dirty="0" smtClean="0">
              <a:latin typeface="Times New Roman" pitchFamily="18" charset="0"/>
              <a:cs typeface="Times New Roman" pitchFamily="18" charset="0"/>
            </a:endParaRPr>
          </a:p>
          <a:p>
            <a:pPr algn="just"/>
            <a:r>
              <a:rPr lang="vi-VN" sz="2800" b="1" dirty="0">
                <a:latin typeface="Times New Roman" pitchFamily="18" charset="0"/>
                <a:cs typeface="Times New Roman" pitchFamily="18" charset="0"/>
              </a:rPr>
              <a:t>Nhà vua gặng hỏi mãi, bà lão đành nói thật:</a:t>
            </a:r>
          </a:p>
          <a:p>
            <a:pPr algn="just"/>
            <a:r>
              <a:rPr lang="en-US" sz="2800" b="1" dirty="0" smtClean="0">
                <a:latin typeface="Times New Roman" pitchFamily="18" charset="0"/>
                <a:cs typeface="Times New Roman" pitchFamily="18" charset="0"/>
              </a:rPr>
              <a:t>	</a:t>
            </a:r>
            <a:r>
              <a:rPr lang="vi-VN" sz="2800" b="1" dirty="0" smtClean="0">
                <a:latin typeface="Times New Roman" pitchFamily="18" charset="0"/>
                <a:cs typeface="Times New Roman" pitchFamily="18" charset="0"/>
              </a:rPr>
              <a:t>- </a:t>
            </a:r>
            <a:r>
              <a:rPr lang="vi-VN" sz="2800" b="1" dirty="0">
                <a:latin typeface="Times New Roman" pitchFamily="18" charset="0"/>
                <a:cs typeface="Times New Roman" pitchFamily="18" charset="0"/>
              </a:rPr>
              <a:t>Thưa, đó là trầu do con gái già têm.</a:t>
            </a:r>
          </a:p>
          <a:p>
            <a:pPr marL="285750" indent="-285750" algn="just">
              <a:buFontTx/>
              <a:buChar char="-"/>
            </a:pPr>
            <a:endParaRPr lang="vi-VN" b="1" dirty="0">
              <a:latin typeface="Times New Roman" pitchFamily="18" charset="0"/>
              <a:cs typeface="Times New Roman" pitchFamily="18" charset="0"/>
            </a:endParaRPr>
          </a:p>
          <a:p>
            <a:pPr algn="just"/>
            <a:endParaRPr lang="en-US" dirty="0"/>
          </a:p>
          <a:p>
            <a:pPr algn="just"/>
            <a:endParaRPr lang="vi-VN" sz="2800" dirty="0">
              <a:latin typeface="Times New Roman" pitchFamily="18" charset="0"/>
              <a:cs typeface="Times New Roman" pitchFamily="18" charset="0"/>
            </a:endParaRPr>
          </a:p>
          <a:p>
            <a:pPr algn="just"/>
            <a:endParaRPr lang="en-US" sz="2800" dirty="0">
              <a:solidFill>
                <a:sysClr val="windowText" lastClr="000000"/>
              </a:solidFill>
              <a:latin typeface="Times New Roman" pitchFamily="18" charset="0"/>
              <a:cs typeface="Times New Roman" pitchFamily="18" charset="0"/>
            </a:endParaRPr>
          </a:p>
        </p:txBody>
      </p:sp>
      <p:sp>
        <p:nvSpPr>
          <p:cNvPr id="5" name="Rectangle 4"/>
          <p:cNvSpPr/>
          <p:nvPr/>
        </p:nvSpPr>
        <p:spPr>
          <a:xfrm>
            <a:off x="1403648" y="1124744"/>
            <a:ext cx="7112300" cy="523220"/>
          </a:xfrm>
          <a:prstGeom prst="rect">
            <a:avLst/>
          </a:prstGeom>
          <a:solidFill>
            <a:schemeClr val="bg1"/>
          </a:solidFill>
        </p:spPr>
        <p:txBody>
          <a:bodyPr wrap="square">
            <a:spAutoFit/>
          </a:bodyPr>
          <a:lstStyle/>
          <a:p>
            <a:pPr algn="just"/>
            <a:r>
              <a:rPr lang="en-US" sz="2800" dirty="0" err="1" smtClean="0">
                <a:solidFill>
                  <a:sysClr val="windowText" lastClr="000000"/>
                </a:solidFill>
                <a:latin typeface="Times New Roman" pitchFamily="18" charset="0"/>
                <a:cs typeface="Times New Roman" pitchFamily="18" charset="0"/>
              </a:rPr>
              <a:t>Bài</a:t>
            </a:r>
            <a:r>
              <a:rPr lang="en-US" sz="2800" dirty="0" smtClean="0">
                <a:solidFill>
                  <a:sysClr val="windowText" lastClr="000000"/>
                </a:solidFill>
                <a:latin typeface="Times New Roman" pitchFamily="18" charset="0"/>
                <a:cs typeface="Times New Roman" pitchFamily="18" charset="0"/>
              </a:rPr>
              <a:t> 2:</a:t>
            </a:r>
            <a:endParaRPr lang="en-US" sz="2800" dirty="0">
              <a:solidFill>
                <a:sysClr val="windowText" lastClr="000000"/>
              </a:solidFill>
              <a:latin typeface="Times New Roman" pitchFamily="18" charset="0"/>
              <a:cs typeface="Times New Roman" pitchFamily="18" charset="0"/>
            </a:endParaRPr>
          </a:p>
        </p:txBody>
      </p:sp>
    </p:spTree>
    <p:extLst>
      <p:ext uri="{BB962C8B-B14F-4D97-AF65-F5344CB8AC3E}">
        <p14:creationId xmlns:p14="http://schemas.microsoft.com/office/powerpoint/2010/main" val="29137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200 Hình Nền PowerPoint Thuyết Trình Đẹp - Đề án 2020 - Tổng Hợp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893" y="13865"/>
            <a:ext cx="9156118"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37448" y="140926"/>
            <a:ext cx="9006551" cy="461665"/>
          </a:xfrm>
          <a:prstGeom prst="rect">
            <a:avLst/>
          </a:prstGeom>
          <a:solidFill>
            <a:schemeClr val="bg1"/>
          </a:solidFill>
        </p:spPr>
        <p:txBody>
          <a:bodyPr wrap="square" rtlCol="0">
            <a:spAutoFit/>
          </a:bodyPr>
          <a:lstStyle/>
          <a:p>
            <a:pPr algn="just"/>
            <a:r>
              <a:rPr lang="en-US" sz="2400" b="1" dirty="0">
                <a:latin typeface="Times New Roman" pitchFamily="18" charset="0"/>
                <a:cs typeface="Times New Roman" pitchFamily="18" charset="0"/>
              </a:rPr>
              <a:t>3. </a:t>
            </a:r>
            <a:r>
              <a:rPr lang="vi-VN" sz="2400" i="1" dirty="0">
                <a:latin typeface="Times New Roman" pitchFamily="18" charset="0"/>
                <a:cs typeface="Times New Roman" pitchFamily="18" charset="0"/>
              </a:rPr>
              <a:t>Chuyển lời dẫn </a:t>
            </a:r>
            <a:r>
              <a:rPr lang="en-US" sz="2400" i="1" dirty="0" err="1">
                <a:latin typeface="Times New Roman" pitchFamily="18" charset="0"/>
                <a:cs typeface="Times New Roman" pitchFamily="18" charset="0"/>
              </a:rPr>
              <a:t>trực</a:t>
            </a:r>
            <a:r>
              <a:rPr lang="vi-VN" sz="2400" i="1" dirty="0">
                <a:latin typeface="Times New Roman" pitchFamily="18" charset="0"/>
                <a:cs typeface="Times New Roman" pitchFamily="18" charset="0"/>
              </a:rPr>
              <a:t> tiếp trong đoạn văn sau thành lời dẫn </a:t>
            </a:r>
            <a:r>
              <a:rPr lang="en-US" sz="2400" i="1" dirty="0" err="1">
                <a:latin typeface="Times New Roman" pitchFamily="18" charset="0"/>
                <a:cs typeface="Times New Roman" pitchFamily="18" charset="0"/>
              </a:rPr>
              <a:t>gián</a:t>
            </a:r>
            <a:r>
              <a:rPr lang="vi-VN" sz="2400" i="1" dirty="0">
                <a:latin typeface="Times New Roman" pitchFamily="18" charset="0"/>
                <a:cs typeface="Times New Roman" pitchFamily="18" charset="0"/>
              </a:rPr>
              <a:t> tiếp</a:t>
            </a:r>
            <a:r>
              <a:rPr lang="en-US" sz="2400" i="1" dirty="0">
                <a:latin typeface="Times New Roman" pitchFamily="18" charset="0"/>
                <a:cs typeface="Times New Roman" pitchFamily="18" charset="0"/>
              </a:rPr>
              <a:t>:</a:t>
            </a:r>
          </a:p>
        </p:txBody>
      </p:sp>
      <p:sp>
        <p:nvSpPr>
          <p:cNvPr id="3" name="Rectangle 2"/>
          <p:cNvSpPr/>
          <p:nvPr/>
        </p:nvSpPr>
        <p:spPr>
          <a:xfrm>
            <a:off x="395536" y="692696"/>
            <a:ext cx="8424936" cy="1569660"/>
          </a:xfrm>
          <a:prstGeom prst="rect">
            <a:avLst/>
          </a:prstGeom>
          <a:solidFill>
            <a:schemeClr val="bg1"/>
          </a:solidFill>
        </p:spPr>
        <p:txBody>
          <a:bodyPr wrap="square">
            <a:spAutoFit/>
          </a:bodyPr>
          <a:lstStyle/>
          <a:p>
            <a:pPr algn="just"/>
            <a:r>
              <a:rPr lang="en-US" sz="2400" dirty="0" err="1">
                <a:latin typeface="Times New Roman" pitchFamily="18" charset="0"/>
                <a:cs typeface="Times New Roman" pitchFamily="18" charset="0"/>
              </a:rPr>
              <a:t>Bác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thợ</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hỏi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Hòe</a:t>
            </a:r>
            <a:r>
              <a:rPr lang="en-US" sz="2400" dirty="0">
                <a:latin typeface="Times New Roman" pitchFamily="18" charset="0"/>
                <a:cs typeface="Times New Roman" pitchFamily="18" charset="0"/>
              </a:rPr>
              <a:t>:</a:t>
            </a:r>
          </a:p>
          <a:p>
            <a:pPr algn="just"/>
            <a:r>
              <a:rPr lang="vi-VN" sz="2400" dirty="0">
                <a:latin typeface="Times New Roman" pitchFamily="18" charset="0"/>
                <a:cs typeface="Times New Roman" pitchFamily="18" charset="0"/>
              </a:rPr>
              <a:t>- Cháu có thích làm thợ xây không?</a:t>
            </a:r>
          </a:p>
          <a:p>
            <a:pPr algn="just"/>
            <a:r>
              <a:rPr lang="vi-VN" sz="2400" dirty="0">
                <a:latin typeface="Times New Roman" pitchFamily="18" charset="0"/>
                <a:cs typeface="Times New Roman" pitchFamily="18" charset="0"/>
              </a:rPr>
              <a:t>Hòe đáp:</a:t>
            </a:r>
          </a:p>
          <a:p>
            <a:pPr algn="just"/>
            <a:r>
              <a:rPr lang="vi-VN" sz="2400" dirty="0">
                <a:latin typeface="Times New Roman" pitchFamily="18" charset="0"/>
                <a:cs typeface="Times New Roman" pitchFamily="18" charset="0"/>
              </a:rPr>
              <a:t>- Cháu thích lắm! </a:t>
            </a:r>
          </a:p>
        </p:txBody>
      </p:sp>
      <p:graphicFrame>
        <p:nvGraphicFramePr>
          <p:cNvPr id="4" name="Table 3"/>
          <p:cNvGraphicFramePr>
            <a:graphicFrameLocks noGrp="1"/>
          </p:cNvGraphicFramePr>
          <p:nvPr>
            <p:extLst>
              <p:ext uri="{D42A27DB-BD31-4B8C-83A1-F6EECF244321}">
                <p14:modId xmlns:p14="http://schemas.microsoft.com/office/powerpoint/2010/main" val="3607122403"/>
              </p:ext>
            </p:extLst>
          </p:nvPr>
        </p:nvGraphicFramePr>
        <p:xfrm>
          <a:off x="-12120" y="2348880"/>
          <a:ext cx="9156118" cy="2855472"/>
        </p:xfrm>
        <a:graphic>
          <a:graphicData uri="http://schemas.openxmlformats.org/drawingml/2006/table">
            <a:tbl>
              <a:tblPr firstRow="1" bandRow="1">
                <a:tableStyleId>{5C22544A-7EE6-4342-B048-85BDC9FD1C3A}</a:tableStyleId>
              </a:tblPr>
              <a:tblGrid>
                <a:gridCol w="4440104">
                  <a:extLst>
                    <a:ext uri="{9D8B030D-6E8A-4147-A177-3AD203B41FA5}">
                      <a16:colId xmlns="" xmlns:a16="http://schemas.microsoft.com/office/drawing/2014/main" val="20000"/>
                    </a:ext>
                  </a:extLst>
                </a:gridCol>
                <a:gridCol w="4716014">
                  <a:extLst>
                    <a:ext uri="{9D8B030D-6E8A-4147-A177-3AD203B41FA5}">
                      <a16:colId xmlns="" xmlns:a16="http://schemas.microsoft.com/office/drawing/2014/main" val="20001"/>
                    </a:ext>
                  </a:extLst>
                </a:gridCol>
              </a:tblGrid>
              <a:tr h="504056">
                <a:tc>
                  <a:txBody>
                    <a:bodyPr/>
                    <a:lstStyle/>
                    <a:p>
                      <a:pPr algn="ctr"/>
                      <a:r>
                        <a:rPr lang="en-US" sz="2400" dirty="0" err="1">
                          <a:solidFill>
                            <a:schemeClr val="tx1"/>
                          </a:solidFill>
                          <a:latin typeface="Times New Roman" pitchFamily="18" charset="0"/>
                          <a:cs typeface="Times New Roman" pitchFamily="18" charset="0"/>
                        </a:rPr>
                        <a:t>Lời</a:t>
                      </a:r>
                      <a:r>
                        <a:rPr lang="en-US" sz="2400" baseline="0" dirty="0">
                          <a:solidFill>
                            <a:schemeClr val="tx1"/>
                          </a:solidFill>
                          <a:latin typeface="Times New Roman" pitchFamily="18" charset="0"/>
                          <a:cs typeface="Times New Roman" pitchFamily="18" charset="0"/>
                        </a:rPr>
                        <a:t> </a:t>
                      </a:r>
                      <a:r>
                        <a:rPr lang="en-US" sz="2400" baseline="0" dirty="0" err="1">
                          <a:solidFill>
                            <a:schemeClr val="tx1"/>
                          </a:solidFill>
                          <a:latin typeface="Times New Roman" pitchFamily="18" charset="0"/>
                          <a:cs typeface="Times New Roman" pitchFamily="18" charset="0"/>
                        </a:rPr>
                        <a:t>dẫn</a:t>
                      </a:r>
                      <a:r>
                        <a:rPr lang="en-US" sz="2400" baseline="0" dirty="0">
                          <a:solidFill>
                            <a:schemeClr val="tx1"/>
                          </a:solidFill>
                          <a:latin typeface="Times New Roman" pitchFamily="18" charset="0"/>
                          <a:cs typeface="Times New Roman" pitchFamily="18" charset="0"/>
                        </a:rPr>
                        <a:t> </a:t>
                      </a:r>
                      <a:r>
                        <a:rPr lang="en-US" sz="2400" baseline="0" dirty="0" err="1">
                          <a:solidFill>
                            <a:schemeClr val="tx1"/>
                          </a:solidFill>
                          <a:latin typeface="Times New Roman" pitchFamily="18" charset="0"/>
                          <a:cs typeface="Times New Roman" pitchFamily="18" charset="0"/>
                        </a:rPr>
                        <a:t>trực</a:t>
                      </a:r>
                      <a:r>
                        <a:rPr lang="en-US" sz="2400" baseline="0" dirty="0">
                          <a:solidFill>
                            <a:schemeClr val="tx1"/>
                          </a:solidFill>
                          <a:latin typeface="Times New Roman" pitchFamily="18" charset="0"/>
                          <a:cs typeface="Times New Roman" pitchFamily="18" charset="0"/>
                        </a:rPr>
                        <a:t> </a:t>
                      </a:r>
                      <a:r>
                        <a:rPr lang="en-US" sz="2400" baseline="0" dirty="0" err="1">
                          <a:solidFill>
                            <a:schemeClr val="tx1"/>
                          </a:solidFill>
                          <a:latin typeface="Times New Roman" pitchFamily="18" charset="0"/>
                          <a:cs typeface="Times New Roman" pitchFamily="18" charset="0"/>
                        </a:rPr>
                        <a:t>tiếp</a:t>
                      </a:r>
                      <a:endParaRPr lang="en-US" sz="2400" dirty="0">
                        <a:solidFill>
                          <a:schemeClr val="tx1"/>
                        </a:solidFill>
                        <a:latin typeface="Times New Roman" pitchFamily="18" charset="0"/>
                        <a:cs typeface="Times New Roman" pitchFamily="18" charset="0"/>
                      </a:endParaRPr>
                    </a:p>
                  </a:txBody>
                  <a:tcPr>
                    <a:solidFill>
                      <a:schemeClr val="accent4">
                        <a:lumMod val="60000"/>
                        <a:lumOff val="40000"/>
                      </a:schemeClr>
                    </a:solidFill>
                  </a:tcPr>
                </a:tc>
                <a:tc>
                  <a:txBody>
                    <a:bodyPr/>
                    <a:lstStyle/>
                    <a:p>
                      <a:pPr algn="ctr"/>
                      <a:r>
                        <a:rPr lang="en-US" sz="2400" dirty="0" err="1">
                          <a:solidFill>
                            <a:schemeClr val="tx1"/>
                          </a:solidFill>
                          <a:latin typeface="Times New Roman" pitchFamily="18" charset="0"/>
                          <a:cs typeface="Times New Roman" pitchFamily="18" charset="0"/>
                        </a:rPr>
                        <a:t>Lời</a:t>
                      </a:r>
                      <a:r>
                        <a:rPr lang="en-US" sz="2400" baseline="0" dirty="0">
                          <a:solidFill>
                            <a:schemeClr val="tx1"/>
                          </a:solidFill>
                          <a:latin typeface="Times New Roman" pitchFamily="18" charset="0"/>
                          <a:cs typeface="Times New Roman" pitchFamily="18" charset="0"/>
                        </a:rPr>
                        <a:t> </a:t>
                      </a:r>
                      <a:r>
                        <a:rPr lang="en-US" sz="2400" baseline="0" dirty="0" err="1">
                          <a:solidFill>
                            <a:schemeClr val="tx1"/>
                          </a:solidFill>
                          <a:latin typeface="Times New Roman" pitchFamily="18" charset="0"/>
                          <a:cs typeface="Times New Roman" pitchFamily="18" charset="0"/>
                        </a:rPr>
                        <a:t>dẫn</a:t>
                      </a:r>
                      <a:r>
                        <a:rPr lang="en-US" sz="2400" baseline="0" dirty="0">
                          <a:solidFill>
                            <a:schemeClr val="tx1"/>
                          </a:solidFill>
                          <a:latin typeface="Times New Roman" pitchFamily="18" charset="0"/>
                          <a:cs typeface="Times New Roman" pitchFamily="18" charset="0"/>
                        </a:rPr>
                        <a:t> </a:t>
                      </a:r>
                      <a:r>
                        <a:rPr lang="en-US" sz="2400" baseline="0" dirty="0" err="1">
                          <a:solidFill>
                            <a:schemeClr val="tx1"/>
                          </a:solidFill>
                          <a:latin typeface="Times New Roman" pitchFamily="18" charset="0"/>
                          <a:cs typeface="Times New Roman" pitchFamily="18" charset="0"/>
                        </a:rPr>
                        <a:t>gián</a:t>
                      </a:r>
                      <a:r>
                        <a:rPr lang="en-US" sz="2400" baseline="0" dirty="0">
                          <a:solidFill>
                            <a:schemeClr val="tx1"/>
                          </a:solidFill>
                          <a:latin typeface="Times New Roman" pitchFamily="18" charset="0"/>
                          <a:cs typeface="Times New Roman" pitchFamily="18" charset="0"/>
                        </a:rPr>
                        <a:t> </a:t>
                      </a:r>
                      <a:r>
                        <a:rPr lang="en-US" sz="2400" baseline="0" dirty="0" err="1">
                          <a:solidFill>
                            <a:schemeClr val="tx1"/>
                          </a:solidFill>
                          <a:latin typeface="Times New Roman" pitchFamily="18" charset="0"/>
                          <a:cs typeface="Times New Roman" pitchFamily="18" charset="0"/>
                        </a:rPr>
                        <a:t>tiếp</a:t>
                      </a:r>
                      <a:endParaRPr lang="en-US" sz="2400" dirty="0">
                        <a:solidFill>
                          <a:schemeClr val="tx1"/>
                        </a:solidFill>
                        <a:latin typeface="Times New Roman" pitchFamily="18" charset="0"/>
                        <a:cs typeface="Times New Roman" pitchFamily="18" charset="0"/>
                      </a:endParaRPr>
                    </a:p>
                  </a:txBody>
                  <a:tcPr>
                    <a:solidFill>
                      <a:schemeClr val="accent4">
                        <a:lumMod val="60000"/>
                        <a:lumOff val="40000"/>
                      </a:schemeClr>
                    </a:solidFill>
                  </a:tcPr>
                </a:tc>
                <a:extLst>
                  <a:ext uri="{0D108BD9-81ED-4DB2-BD59-A6C34878D82A}">
                    <a16:rowId xmlns="" xmlns:a16="http://schemas.microsoft.com/office/drawing/2014/main" val="10000"/>
                  </a:ext>
                </a:extLst>
              </a:tr>
              <a:tr h="1224136">
                <a:tc>
                  <a:txBody>
                    <a:bodyPr/>
                    <a:lstStyle/>
                    <a:p>
                      <a:endParaRPr lang="en-US" dirty="0">
                        <a:solidFill>
                          <a:schemeClr val="tx1"/>
                        </a:solidFill>
                      </a:endParaRPr>
                    </a:p>
                  </a:txBody>
                  <a:tcPr/>
                </a:tc>
                <a:tc>
                  <a:txBody>
                    <a:bodyPr/>
                    <a:lstStyle/>
                    <a:p>
                      <a:endParaRPr lang="en-US">
                        <a:solidFill>
                          <a:schemeClr val="tx1"/>
                        </a:solidFill>
                      </a:endParaRPr>
                    </a:p>
                  </a:txBody>
                  <a:tcPr/>
                </a:tc>
                <a:extLst>
                  <a:ext uri="{0D108BD9-81ED-4DB2-BD59-A6C34878D82A}">
                    <a16:rowId xmlns="" xmlns:a16="http://schemas.microsoft.com/office/drawing/2014/main" val="10001"/>
                  </a:ext>
                </a:extLst>
              </a:tr>
              <a:tr h="1127280">
                <a:tc>
                  <a:txBody>
                    <a:bodyPr/>
                    <a:lstStyle/>
                    <a:p>
                      <a:endParaRPr lang="en-US" dirty="0">
                        <a:solidFill>
                          <a:schemeClr val="tx1"/>
                        </a:solidFill>
                      </a:endParaRPr>
                    </a:p>
                  </a:txBody>
                  <a:tcPr/>
                </a:tc>
                <a:tc>
                  <a:txBody>
                    <a:bodyPr/>
                    <a:lstStyle/>
                    <a:p>
                      <a:endParaRPr lang="en-US" dirty="0">
                        <a:solidFill>
                          <a:schemeClr val="tx1"/>
                        </a:solidFill>
                      </a:endParaRPr>
                    </a:p>
                  </a:txBody>
                  <a:tcPr/>
                </a:tc>
                <a:extLst>
                  <a:ext uri="{0D108BD9-81ED-4DB2-BD59-A6C34878D82A}">
                    <a16:rowId xmlns="" xmlns:a16="http://schemas.microsoft.com/office/drawing/2014/main" val="10002"/>
                  </a:ext>
                </a:extLst>
              </a:tr>
            </a:tbl>
          </a:graphicData>
        </a:graphic>
      </p:graphicFrame>
      <p:sp>
        <p:nvSpPr>
          <p:cNvPr id="6" name="Rectangle 5"/>
          <p:cNvSpPr/>
          <p:nvPr/>
        </p:nvSpPr>
        <p:spPr>
          <a:xfrm>
            <a:off x="-10507" y="2828835"/>
            <a:ext cx="4366484" cy="1200329"/>
          </a:xfrm>
          <a:prstGeom prst="rect">
            <a:avLst/>
          </a:prstGeom>
          <a:noFill/>
        </p:spPr>
        <p:txBody>
          <a:bodyPr wrap="square">
            <a:spAutoFit/>
          </a:bodyPr>
          <a:lstStyle/>
          <a:p>
            <a:pPr algn="just"/>
            <a:r>
              <a:rPr lang="en-US" sz="2400" dirty="0" err="1">
                <a:latin typeface="Times New Roman" pitchFamily="18" charset="0"/>
                <a:cs typeface="Times New Roman" pitchFamily="18" charset="0"/>
              </a:rPr>
              <a:t>Bác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thợ</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hỏi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Hòe</a:t>
            </a:r>
            <a:r>
              <a:rPr lang="en-US" sz="2400" dirty="0">
                <a:latin typeface="Times New Roman" pitchFamily="18" charset="0"/>
                <a:cs typeface="Times New Roman" pitchFamily="18" charset="0"/>
              </a:rPr>
              <a:t>:</a:t>
            </a:r>
          </a:p>
          <a:p>
            <a:pPr algn="just"/>
            <a:r>
              <a:rPr lang="vi-VN" sz="2400" dirty="0">
                <a:latin typeface="Times New Roman" pitchFamily="18" charset="0"/>
                <a:cs typeface="Times New Roman" pitchFamily="18" charset="0"/>
              </a:rPr>
              <a:t>- Cháu có thích làm thợ xây không?</a:t>
            </a:r>
          </a:p>
        </p:txBody>
      </p:sp>
      <p:sp>
        <p:nvSpPr>
          <p:cNvPr id="7" name="Rectangle 6"/>
          <p:cNvSpPr/>
          <p:nvPr/>
        </p:nvSpPr>
        <p:spPr>
          <a:xfrm>
            <a:off x="-10507" y="4132856"/>
            <a:ext cx="4407218" cy="830997"/>
          </a:xfrm>
          <a:prstGeom prst="rect">
            <a:avLst/>
          </a:prstGeom>
          <a:noFill/>
        </p:spPr>
        <p:txBody>
          <a:bodyPr wrap="square">
            <a:spAutoFit/>
          </a:bodyPr>
          <a:lstStyle/>
          <a:p>
            <a:pPr algn="just"/>
            <a:r>
              <a:rPr lang="vi-VN" sz="2400" dirty="0">
                <a:latin typeface="Times New Roman" pitchFamily="18" charset="0"/>
                <a:cs typeface="Times New Roman" pitchFamily="18" charset="0"/>
              </a:rPr>
              <a:t>Hòe đáp:</a:t>
            </a:r>
          </a:p>
          <a:p>
            <a:pPr algn="just"/>
            <a:r>
              <a:rPr lang="vi-VN" sz="2400" dirty="0">
                <a:latin typeface="Times New Roman" pitchFamily="18" charset="0"/>
                <a:cs typeface="Times New Roman" pitchFamily="18" charset="0"/>
              </a:rPr>
              <a:t>- Cháu thích lắm! </a:t>
            </a:r>
          </a:p>
        </p:txBody>
      </p:sp>
      <p:sp>
        <p:nvSpPr>
          <p:cNvPr id="5" name="Rectangle 4"/>
          <p:cNvSpPr/>
          <p:nvPr/>
        </p:nvSpPr>
        <p:spPr>
          <a:xfrm>
            <a:off x="4485100" y="3013500"/>
            <a:ext cx="4669297" cy="830997"/>
          </a:xfrm>
          <a:prstGeom prst="rect">
            <a:avLst/>
          </a:prstGeom>
        </p:spPr>
        <p:txBody>
          <a:bodyPr wrap="square">
            <a:spAutoFit/>
          </a:bodyPr>
          <a:lstStyle/>
          <a:p>
            <a:pPr algn="just"/>
            <a:r>
              <a:rPr lang="en-US" sz="2400" dirty="0" err="1">
                <a:latin typeface="Times New Roman" pitchFamily="18" charset="0"/>
                <a:cs typeface="Times New Roman" pitchFamily="18" charset="0"/>
              </a:rPr>
              <a:t>Bác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thợ</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hỏi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Hòe</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thích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làm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thợ</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xây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không</a:t>
            </a:r>
            <a:r>
              <a:rPr lang="en-US" sz="2400" dirty="0">
                <a:latin typeface="Times New Roman" pitchFamily="18" charset="0"/>
                <a:cs typeface="Times New Roman" pitchFamily="18" charset="0"/>
              </a:rPr>
              <a:t>?</a:t>
            </a:r>
            <a:endParaRPr lang="vi-VN" sz="2400" dirty="0">
              <a:latin typeface="Times New Roman" pitchFamily="18" charset="0"/>
              <a:cs typeface="Times New Roman" pitchFamily="18" charset="0"/>
            </a:endParaRPr>
          </a:p>
        </p:txBody>
      </p:sp>
      <p:sp>
        <p:nvSpPr>
          <p:cNvPr id="9" name="Rectangle 8"/>
          <p:cNvSpPr/>
          <p:nvPr/>
        </p:nvSpPr>
        <p:spPr>
          <a:xfrm>
            <a:off x="4470325" y="4317523"/>
            <a:ext cx="4658900" cy="461665"/>
          </a:xfrm>
          <a:prstGeom prst="rect">
            <a:avLst/>
          </a:prstGeom>
        </p:spPr>
        <p:txBody>
          <a:bodyPr wrap="square">
            <a:spAutoFit/>
          </a:bodyPr>
          <a:lstStyle/>
          <a:p>
            <a:pPr algn="just"/>
            <a:r>
              <a:rPr lang="en-US" sz="2400" dirty="0" err="1">
                <a:latin typeface="Times New Roman" pitchFamily="18" charset="0"/>
                <a:cs typeface="Times New Roman" pitchFamily="18" charset="0"/>
              </a:rPr>
              <a:t>Hòe</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đáp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rằng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Hòe</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thích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lắm</a:t>
            </a:r>
            <a:r>
              <a:rPr lang="en-US" sz="2400" dirty="0">
                <a:latin typeface="Times New Roman" pitchFamily="18" charset="0"/>
                <a:cs typeface="Times New Roman" pitchFamily="18" charset="0"/>
              </a:rPr>
              <a:t>!</a:t>
            </a:r>
            <a:endParaRPr lang="vi-VN" sz="2400" dirty="0">
              <a:latin typeface="Times New Roman" pitchFamily="18" charset="0"/>
              <a:cs typeface="Times New Roman" pitchFamily="18" charset="0"/>
            </a:endParaRPr>
          </a:p>
        </p:txBody>
      </p:sp>
    </p:spTree>
    <p:extLst>
      <p:ext uri="{BB962C8B-B14F-4D97-AF65-F5344CB8AC3E}">
        <p14:creationId xmlns:p14="http://schemas.microsoft.com/office/powerpoint/2010/main" val="2267795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circle(in)">
                                      <p:cBhvr>
                                        <p:cTn id="21" dur="20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circle(in)">
                                      <p:cBhvr>
                                        <p:cTn id="26" dur="20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barn(inVertical)">
                                      <p:cBhvr>
                                        <p:cTn id="31" dur="500"/>
                                        <p:tgtEl>
                                          <p:spTgt spid="5"/>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barn(inVertical)">
                                      <p:cBhvr>
                                        <p:cTn id="3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6" grpId="0"/>
      <p:bldP spid="7" grpId="0"/>
      <p:bldP spid="5"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100+ hình nền powerpoint giáo dục - hinhanhsieudep.n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247764" y="2060848"/>
            <a:ext cx="6264696" cy="3108543"/>
          </a:xfrm>
          <a:prstGeom prst="rect">
            <a:avLst/>
          </a:prstGeom>
          <a:solidFill>
            <a:schemeClr val="bg1"/>
          </a:solidFill>
        </p:spPr>
        <p:txBody>
          <a:bodyPr wrap="square">
            <a:spAutoFit/>
          </a:bodyPr>
          <a:lstStyle/>
          <a:p>
            <a:pPr algn="just"/>
            <a:r>
              <a:rPr lang="en-US" sz="2800" dirty="0">
                <a:latin typeface="Times New Roman" pitchFamily="18" charset="0"/>
                <a:cs typeface="Times New Roman" pitchFamily="18" charset="0"/>
              </a:rPr>
              <a:t>1. </a:t>
            </a:r>
            <a:r>
              <a:rPr lang="vi-VN" sz="2800" dirty="0">
                <a:latin typeface="Times New Roman" pitchFamily="18" charset="0"/>
                <a:cs typeface="Times New Roman" pitchFamily="18" charset="0"/>
              </a:rPr>
              <a:t>Xác định từ xưng hô.</a:t>
            </a:r>
          </a:p>
          <a:p>
            <a:pPr algn="just"/>
            <a:r>
              <a:rPr lang="en-US" sz="2800" dirty="0">
                <a:latin typeface="Times New Roman" pitchFamily="18" charset="0"/>
                <a:cs typeface="Times New Roman" pitchFamily="18" charset="0"/>
              </a:rPr>
              <a:t>2. </a:t>
            </a:r>
            <a:r>
              <a:rPr lang="vi-VN" sz="2800" dirty="0">
                <a:latin typeface="Times New Roman" pitchFamily="18" charset="0"/>
                <a:cs typeface="Times New Roman" pitchFamily="18" charset="0"/>
              </a:rPr>
              <a:t>Chuyển đổi các từ xưng hô cho phù hợp.</a:t>
            </a:r>
          </a:p>
          <a:p>
            <a:pPr algn="just"/>
            <a:r>
              <a:rPr lang="en-US" sz="2800" dirty="0">
                <a:latin typeface="Times New Roman" pitchFamily="18" charset="0"/>
                <a:cs typeface="Times New Roman" pitchFamily="18" charset="0"/>
              </a:rPr>
              <a:t>3. </a:t>
            </a:r>
            <a:r>
              <a:rPr lang="vi-VN" sz="2800" dirty="0">
                <a:latin typeface="Times New Roman" pitchFamily="18" charset="0"/>
                <a:cs typeface="Times New Roman" pitchFamily="18" charset="0"/>
              </a:rPr>
              <a:t>Bỏ đi các dấu hai chấm, gạch ngang trong lời dẫn trực tiếp rồi chuyển thành các từ dẫn như: </a:t>
            </a:r>
            <a:r>
              <a:rPr lang="vi-VN" sz="2800" i="1" dirty="0">
                <a:latin typeface="Times New Roman" pitchFamily="18" charset="0"/>
                <a:cs typeface="Times New Roman" pitchFamily="18" charset="0"/>
              </a:rPr>
              <a:t>rằng,</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là</a:t>
            </a:r>
            <a:r>
              <a:rPr lang="vi-VN" sz="2800" i="1" dirty="0">
                <a:latin typeface="Times New Roman" pitchFamily="18" charset="0"/>
                <a:cs typeface="Times New Roman" pitchFamily="18" charset="0"/>
              </a:rPr>
              <a:t>… </a:t>
            </a:r>
            <a:r>
              <a:rPr lang="vi-VN" sz="2800" dirty="0">
                <a:latin typeface="Times New Roman" pitchFamily="18" charset="0"/>
                <a:cs typeface="Times New Roman" pitchFamily="18" charset="0"/>
              </a:rPr>
              <a:t>sao cho phù hợp.</a:t>
            </a:r>
          </a:p>
        </p:txBody>
      </p:sp>
      <p:sp>
        <p:nvSpPr>
          <p:cNvPr id="5" name="Rectangle 4"/>
          <p:cNvSpPr/>
          <p:nvPr/>
        </p:nvSpPr>
        <p:spPr>
          <a:xfrm>
            <a:off x="1403648" y="1124744"/>
            <a:ext cx="7112300" cy="523220"/>
          </a:xfrm>
          <a:prstGeom prst="rect">
            <a:avLst/>
          </a:prstGeom>
          <a:solidFill>
            <a:schemeClr val="bg1"/>
          </a:solidFill>
        </p:spPr>
        <p:txBody>
          <a:bodyPr wrap="square">
            <a:spAutoFit/>
          </a:bodyPr>
          <a:lstStyle/>
          <a:p>
            <a:pPr algn="just"/>
            <a:r>
              <a:rPr lang="en-US" sz="2800" dirty="0" err="1">
                <a:solidFill>
                  <a:sysClr val="windowText" lastClr="000000"/>
                </a:solidFill>
                <a:latin typeface="Times New Roman" pitchFamily="18" charset="0"/>
                <a:cs typeface="Times New Roman" pitchFamily="18" charset="0"/>
              </a:rPr>
              <a:t>Cách</a:t>
            </a:r>
            <a:r>
              <a:rPr lang="en-US" sz="2800" dirty="0">
                <a:solidFill>
                  <a:sysClr val="windowText" lastClr="000000"/>
                </a:solidFill>
                <a:latin typeface="Times New Roman" pitchFamily="18" charset="0"/>
                <a:cs typeface="Times New Roman" pitchFamily="18" charset="0"/>
              </a:rPr>
              <a:t> </a:t>
            </a:r>
            <a:r>
              <a:rPr lang="en-US" sz="2800" dirty="0" err="1">
                <a:solidFill>
                  <a:sysClr val="windowText" lastClr="000000"/>
                </a:solidFill>
                <a:latin typeface="Times New Roman" pitchFamily="18" charset="0"/>
                <a:cs typeface="Times New Roman" pitchFamily="18" charset="0"/>
              </a:rPr>
              <a:t>chuyển</a:t>
            </a:r>
            <a:r>
              <a:rPr lang="en-US" sz="2800" dirty="0">
                <a:solidFill>
                  <a:sysClr val="windowText" lastClr="000000"/>
                </a:solidFill>
                <a:latin typeface="Times New Roman" pitchFamily="18" charset="0"/>
                <a:cs typeface="Times New Roman" pitchFamily="18" charset="0"/>
              </a:rPr>
              <a:t> </a:t>
            </a:r>
            <a:r>
              <a:rPr lang="en-US" sz="2800" dirty="0" err="1">
                <a:solidFill>
                  <a:sysClr val="windowText" lastClr="000000"/>
                </a:solidFill>
                <a:latin typeface="Times New Roman" pitchFamily="18" charset="0"/>
                <a:cs typeface="Times New Roman" pitchFamily="18" charset="0"/>
              </a:rPr>
              <a:t>từ</a:t>
            </a:r>
            <a:r>
              <a:rPr lang="en-US" sz="2800" dirty="0">
                <a:solidFill>
                  <a:sysClr val="windowText" lastClr="000000"/>
                </a:solidFill>
                <a:latin typeface="Times New Roman" pitchFamily="18" charset="0"/>
                <a:cs typeface="Times New Roman" pitchFamily="18" charset="0"/>
              </a:rPr>
              <a:t> </a:t>
            </a:r>
            <a:r>
              <a:rPr lang="vi-VN" sz="2800" dirty="0">
                <a:solidFill>
                  <a:sysClr val="windowText" lastClr="000000"/>
                </a:solidFill>
                <a:latin typeface="Times New Roman" pitchFamily="18" charset="0"/>
                <a:cs typeface="Times New Roman" pitchFamily="18" charset="0"/>
              </a:rPr>
              <a:t>lời dẫn </a:t>
            </a:r>
            <a:r>
              <a:rPr lang="en-US" sz="2800" dirty="0" err="1">
                <a:solidFill>
                  <a:sysClr val="windowText" lastClr="000000"/>
                </a:solidFill>
                <a:latin typeface="Times New Roman" pitchFamily="18" charset="0"/>
                <a:cs typeface="Times New Roman" pitchFamily="18" charset="0"/>
              </a:rPr>
              <a:t>gián</a:t>
            </a:r>
            <a:r>
              <a:rPr lang="vi-VN" sz="2800" dirty="0">
                <a:solidFill>
                  <a:sysClr val="windowText" lastClr="000000"/>
                </a:solidFill>
                <a:latin typeface="Times New Roman" pitchFamily="18" charset="0"/>
                <a:cs typeface="Times New Roman" pitchFamily="18" charset="0"/>
              </a:rPr>
              <a:t> tiếp</a:t>
            </a:r>
            <a:r>
              <a:rPr lang="en-US" sz="2800" dirty="0">
                <a:solidFill>
                  <a:sysClr val="windowText" lastClr="000000"/>
                </a:solidFill>
                <a:latin typeface="Times New Roman" pitchFamily="18" charset="0"/>
                <a:cs typeface="Times New Roman" pitchFamily="18" charset="0"/>
              </a:rPr>
              <a:t> sang </a:t>
            </a:r>
            <a:r>
              <a:rPr lang="en-US" sz="2800" dirty="0" err="1">
                <a:solidFill>
                  <a:sysClr val="windowText" lastClr="000000"/>
                </a:solidFill>
                <a:latin typeface="Times New Roman" pitchFamily="18" charset="0"/>
                <a:cs typeface="Times New Roman" pitchFamily="18" charset="0"/>
              </a:rPr>
              <a:t>trực</a:t>
            </a:r>
            <a:r>
              <a:rPr lang="en-US" sz="2800" dirty="0">
                <a:solidFill>
                  <a:sysClr val="windowText" lastClr="000000"/>
                </a:solidFill>
                <a:latin typeface="Times New Roman" pitchFamily="18" charset="0"/>
                <a:cs typeface="Times New Roman" pitchFamily="18" charset="0"/>
              </a:rPr>
              <a:t> </a:t>
            </a:r>
            <a:r>
              <a:rPr lang="en-US" sz="2800" dirty="0" err="1">
                <a:solidFill>
                  <a:sysClr val="windowText" lastClr="000000"/>
                </a:solidFill>
                <a:latin typeface="Times New Roman" pitchFamily="18" charset="0"/>
                <a:cs typeface="Times New Roman" pitchFamily="18" charset="0"/>
              </a:rPr>
              <a:t>tiếp</a:t>
            </a:r>
            <a:endParaRPr lang="en-US" sz="2800" dirty="0">
              <a:solidFill>
                <a:sysClr val="windowText" lastClr="000000"/>
              </a:solidFill>
              <a:latin typeface="Times New Roman" pitchFamily="18" charset="0"/>
              <a:cs typeface="Times New Roman" pitchFamily="18" charset="0"/>
            </a:endParaRPr>
          </a:p>
        </p:txBody>
      </p:sp>
    </p:spTree>
    <p:extLst>
      <p:ext uri="{BB962C8B-B14F-4D97-AF65-F5344CB8AC3E}">
        <p14:creationId xmlns:p14="http://schemas.microsoft.com/office/powerpoint/2010/main" val="1455582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100+ hình nền powerpoint giáo dục - hinhanhsieudep.n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195736" y="1628801"/>
            <a:ext cx="5256584" cy="3231654"/>
          </a:xfrm>
          <a:prstGeom prst="rect">
            <a:avLst/>
          </a:prstGeom>
          <a:solidFill>
            <a:schemeClr val="bg1"/>
          </a:solidFill>
        </p:spPr>
        <p:txBody>
          <a:bodyPr wrap="square">
            <a:spAutoFit/>
          </a:bodyPr>
          <a:lstStyle/>
          <a:p>
            <a:pPr algn="just"/>
            <a:r>
              <a:rPr lang="en-US" sz="2800" dirty="0">
                <a:solidFill>
                  <a:sysClr val="windowText" lastClr="000000"/>
                </a:solidFill>
                <a:latin typeface="Times New Roman" pitchFamily="18" charset="0"/>
                <a:cs typeface="Times New Roman" pitchFamily="18" charset="0"/>
              </a:rPr>
              <a:t>	</a:t>
            </a:r>
            <a:r>
              <a:rPr lang="en-US" sz="2800" dirty="0" err="1">
                <a:latin typeface="Times New Roman" pitchFamily="18" charset="0"/>
                <a:cs typeface="Times New Roman" pitchFamily="18" charset="0"/>
              </a:rPr>
              <a:t>Bác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thợ</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hỏi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Hòe</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có</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thích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làm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thợ</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xây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không</a:t>
            </a:r>
            <a:r>
              <a:rPr lang="en-US" sz="2800" dirty="0">
                <a:latin typeface="Times New Roman" pitchFamily="18" charset="0"/>
                <a:cs typeface="Times New Roman" pitchFamily="18" charset="0"/>
              </a:rPr>
              <a:t>?</a:t>
            </a:r>
            <a:endParaRPr lang="vi-VN" sz="2800" dirty="0">
              <a:latin typeface="Times New Roman" pitchFamily="18" charset="0"/>
              <a:cs typeface="Times New Roman" pitchFamily="18" charset="0"/>
            </a:endParaRPr>
          </a:p>
          <a:p>
            <a:pPr algn="just"/>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Hòe</a:t>
            </a:r>
            <a:r>
              <a:rPr lang="en-US" sz="2800" dirty="0" smtClean="0">
                <a:latin typeface="Times New Roman" pitchFamily="18" charset="0"/>
                <a:cs typeface="Times New Roman" pitchFamily="18" charset="0"/>
              </a:rPr>
              <a:t> </a:t>
            </a:r>
            <a:r>
              <a:rPr lang="en-US" sz="2800" dirty="0" err="1">
                <a:latin typeface="Times New Roman" pitchFamily="18" charset="0"/>
                <a:cs typeface="Times New Roman" pitchFamily="18" charset="0"/>
              </a:rPr>
              <a:t>đáp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rằng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Hòe</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thích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lắm</a:t>
            </a:r>
            <a:r>
              <a:rPr lang="en-US" sz="2800" dirty="0">
                <a:latin typeface="Times New Roman" pitchFamily="18" charset="0"/>
                <a:cs typeface="Times New Roman" pitchFamily="18" charset="0"/>
              </a:rPr>
              <a:t>!</a:t>
            </a:r>
            <a:endParaRPr lang="vi-VN" sz="2800" dirty="0">
              <a:latin typeface="Times New Roman" pitchFamily="18" charset="0"/>
              <a:cs typeface="Times New Roman" pitchFamily="18" charset="0"/>
            </a:endParaRPr>
          </a:p>
          <a:p>
            <a:pPr algn="just"/>
            <a:endParaRPr lang="vi-VN" sz="2800" b="1" dirty="0">
              <a:latin typeface="Times New Roman" pitchFamily="18" charset="0"/>
              <a:cs typeface="Times New Roman" pitchFamily="18" charset="0"/>
            </a:endParaRPr>
          </a:p>
          <a:p>
            <a:pPr marL="285750" indent="-285750" algn="just">
              <a:buFontTx/>
              <a:buChar char="-"/>
            </a:pPr>
            <a:endParaRPr lang="vi-VN" b="1" dirty="0">
              <a:latin typeface="Times New Roman" pitchFamily="18" charset="0"/>
              <a:cs typeface="Times New Roman" pitchFamily="18" charset="0"/>
            </a:endParaRPr>
          </a:p>
          <a:p>
            <a:pPr algn="just"/>
            <a:endParaRPr lang="en-US" dirty="0"/>
          </a:p>
          <a:p>
            <a:pPr algn="just"/>
            <a:endParaRPr lang="vi-VN" sz="2800" dirty="0">
              <a:latin typeface="Times New Roman" pitchFamily="18" charset="0"/>
              <a:cs typeface="Times New Roman" pitchFamily="18" charset="0"/>
            </a:endParaRPr>
          </a:p>
          <a:p>
            <a:pPr algn="just"/>
            <a:endParaRPr lang="en-US" sz="2800" dirty="0">
              <a:solidFill>
                <a:sysClr val="windowText" lastClr="000000"/>
              </a:solidFill>
              <a:latin typeface="Times New Roman" pitchFamily="18" charset="0"/>
              <a:cs typeface="Times New Roman" pitchFamily="18" charset="0"/>
            </a:endParaRPr>
          </a:p>
        </p:txBody>
      </p:sp>
      <p:sp>
        <p:nvSpPr>
          <p:cNvPr id="5" name="Rectangle 4"/>
          <p:cNvSpPr/>
          <p:nvPr/>
        </p:nvSpPr>
        <p:spPr>
          <a:xfrm>
            <a:off x="1403648" y="1124744"/>
            <a:ext cx="7112300" cy="523220"/>
          </a:xfrm>
          <a:prstGeom prst="rect">
            <a:avLst/>
          </a:prstGeom>
          <a:solidFill>
            <a:schemeClr val="bg1"/>
          </a:solidFill>
        </p:spPr>
        <p:txBody>
          <a:bodyPr wrap="square">
            <a:spAutoFit/>
          </a:bodyPr>
          <a:lstStyle/>
          <a:p>
            <a:pPr algn="just"/>
            <a:r>
              <a:rPr lang="en-US" sz="2800" dirty="0" err="1" smtClean="0">
                <a:solidFill>
                  <a:sysClr val="windowText" lastClr="000000"/>
                </a:solidFill>
                <a:latin typeface="Times New Roman" pitchFamily="18" charset="0"/>
                <a:cs typeface="Times New Roman" pitchFamily="18" charset="0"/>
              </a:rPr>
              <a:t>Bài</a:t>
            </a:r>
            <a:r>
              <a:rPr lang="en-US" sz="2800" dirty="0" smtClean="0">
                <a:solidFill>
                  <a:sysClr val="windowText" lastClr="000000"/>
                </a:solidFill>
                <a:latin typeface="Times New Roman" pitchFamily="18" charset="0"/>
                <a:cs typeface="Times New Roman" pitchFamily="18" charset="0"/>
              </a:rPr>
              <a:t> 3:</a:t>
            </a:r>
            <a:endParaRPr lang="en-US" sz="2800" dirty="0">
              <a:solidFill>
                <a:sysClr val="windowText" lastClr="000000"/>
              </a:solidFill>
              <a:latin typeface="Times New Roman" pitchFamily="18" charset="0"/>
              <a:cs typeface="Times New Roman" pitchFamily="18" charset="0"/>
            </a:endParaRPr>
          </a:p>
        </p:txBody>
      </p:sp>
    </p:spTree>
    <p:extLst>
      <p:ext uri="{BB962C8B-B14F-4D97-AF65-F5344CB8AC3E}">
        <p14:creationId xmlns:p14="http://schemas.microsoft.com/office/powerpoint/2010/main" val="3185109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200 Hình Nền PowerPoint Thuyết Trình Đẹp - Đề án 2020 - Tổng Hợp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893" y="13865"/>
            <a:ext cx="9156118"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37448" y="140926"/>
            <a:ext cx="9006551" cy="1200329"/>
          </a:xfrm>
          <a:prstGeom prst="rect">
            <a:avLst/>
          </a:prstGeom>
          <a:solidFill>
            <a:schemeClr val="bg1"/>
          </a:solidFill>
        </p:spPr>
        <p:txBody>
          <a:bodyPr wrap="square" rtlCol="0">
            <a:spAutoFit/>
          </a:bodyPr>
          <a:lstStyle/>
          <a:p>
            <a:pPr algn="just"/>
            <a:r>
              <a:rPr lang="en-US" sz="2400" b="1" dirty="0">
                <a:latin typeface="Times New Roman" pitchFamily="18" charset="0"/>
                <a:cs typeface="Times New Roman" pitchFamily="18" charset="0"/>
              </a:rPr>
              <a:t>4.  </a:t>
            </a:r>
            <a:r>
              <a:rPr lang="en-US" sz="2400" i="1" dirty="0" err="1">
                <a:latin typeface="Times New Roman" pitchFamily="18" charset="0"/>
                <a:cs typeface="Times New Roman" pitchFamily="18" charset="0"/>
              </a:rPr>
              <a:t>Hãy</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tưởng</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tượng</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em</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là</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cậu</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bé</a:t>
            </a:r>
            <a:r>
              <a:rPr lang="en-US" sz="2400" i="1" dirty="0">
                <a:latin typeface="Times New Roman" pitchFamily="18" charset="0"/>
                <a:cs typeface="Times New Roman" pitchFamily="18" charset="0"/>
              </a:rPr>
              <a:t> Chi-</a:t>
            </a:r>
            <a:r>
              <a:rPr lang="en-US" sz="2400" i="1" dirty="0" err="1">
                <a:latin typeface="Times New Roman" pitchFamily="18" charset="0"/>
                <a:cs typeface="Times New Roman" pitchFamily="18" charset="0"/>
              </a:rPr>
              <a:t>ôm</a:t>
            </a:r>
            <a:r>
              <a:rPr lang="en-US" sz="2400" i="1" dirty="0">
                <a:latin typeface="Times New Roman" pitchFamily="18" charset="0"/>
                <a:cs typeface="Times New Roman" pitchFamily="18" charset="0"/>
              </a:rPr>
              <a:t>-</a:t>
            </a:r>
            <a:r>
              <a:rPr lang="en-US" sz="2400" i="1" dirty="0" err="1">
                <a:latin typeface="Times New Roman" pitchFamily="18" charset="0"/>
                <a:cs typeface="Times New Roman" pitchFamily="18" charset="0"/>
              </a:rPr>
              <a:t>ca</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trong</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truyện</a:t>
            </a:r>
            <a:r>
              <a:rPr lang="en-US" sz="2400" i="1" dirty="0">
                <a:latin typeface="Times New Roman" pitchFamily="18" charset="0"/>
                <a:cs typeface="Times New Roman" pitchFamily="18" charset="0"/>
              </a:rPr>
              <a:t> </a:t>
            </a:r>
            <a:r>
              <a:rPr lang="en-US" sz="2400" b="1" i="1" dirty="0">
                <a:latin typeface="Times New Roman" pitchFamily="18" charset="0"/>
                <a:cs typeface="Times New Roman" pitchFamily="18" charset="0"/>
              </a:rPr>
              <a:t>Ba </a:t>
            </a:r>
            <a:r>
              <a:rPr lang="en-US" sz="2400" b="1" i="1" dirty="0" err="1">
                <a:latin typeface="Times New Roman" pitchFamily="18" charset="0"/>
                <a:cs typeface="Times New Roman" pitchFamily="18" charset="0"/>
              </a:rPr>
              <a:t>anh</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em</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Viết</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đoạn</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văn</a:t>
            </a:r>
            <a:r>
              <a:rPr lang="en-US" sz="2400" i="1" dirty="0">
                <a:latin typeface="Times New Roman" pitchFamily="18" charset="0"/>
                <a:cs typeface="Times New Roman" pitchFamily="18" charset="0"/>
              </a:rPr>
              <a:t> (3-5 </a:t>
            </a:r>
            <a:r>
              <a:rPr lang="en-US" sz="2400" i="1" dirty="0" err="1">
                <a:latin typeface="Times New Roman" pitchFamily="18" charset="0"/>
                <a:cs typeface="Times New Roman" pitchFamily="18" charset="0"/>
              </a:rPr>
              <a:t>câu</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kể</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lại</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suy</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nghĩ</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của</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em</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khi</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thấy</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hai</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anh</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ăn</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xong</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bỏ</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đi</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chơi</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hết</a:t>
            </a:r>
            <a:r>
              <a:rPr lang="en-US" sz="2400" i="1" dirty="0">
                <a:latin typeface="Times New Roman" pitchFamily="18" charset="0"/>
                <a:cs typeface="Times New Roman" pitchFamily="18" charset="0"/>
              </a:rPr>
              <a:t>.</a:t>
            </a:r>
          </a:p>
        </p:txBody>
      </p:sp>
      <p:pic>
        <p:nvPicPr>
          <p:cNvPr id="8" name="Picture 2" descr="Nhân vật trong câu chuyện sau đây là những ai? - BAIVIET.CO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5694" y="1484784"/>
            <a:ext cx="8360761" cy="496855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8254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ircle(in)">
                                      <p:cBhvr>
                                        <p:cTn id="1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9143999" cy="6858000"/>
          </a:xfrm>
        </p:spPr>
      </p:pic>
      <p:sp>
        <p:nvSpPr>
          <p:cNvPr id="5" name="TextBox 4"/>
          <p:cNvSpPr txBox="1"/>
          <p:nvPr/>
        </p:nvSpPr>
        <p:spPr>
          <a:xfrm>
            <a:off x="2971799" y="1513126"/>
            <a:ext cx="6172200" cy="2185214"/>
          </a:xfrm>
          <a:prstGeom prst="rect">
            <a:avLst/>
          </a:prstGeom>
          <a:noFill/>
        </p:spPr>
        <p:txBody>
          <a:bodyPr wrap="square" rtlCol="0">
            <a:spAutoFit/>
          </a:bodyPr>
          <a:lstStyle/>
          <a:p>
            <a:pPr algn="ctr"/>
            <a:r>
              <a:rPr lang="en-US" sz="4000" b="1" u="sng" dirty="0">
                <a:solidFill>
                  <a:srgbClr val="0070C0"/>
                </a:solidFill>
                <a:latin typeface="Times New Roman" panose="02020603050405020304" pitchFamily="18" charset="0"/>
                <a:cs typeface="Times New Roman" panose="02020603050405020304" pitchFamily="18" charset="0"/>
              </a:rPr>
              <a:t>DẶN DÒ</a:t>
            </a:r>
          </a:p>
          <a:p>
            <a:endParaRPr lang="en-US" sz="3200" b="1" u="sng" dirty="0">
              <a:solidFill>
                <a:srgbClr val="0070C0"/>
              </a:solidFill>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Hoàn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thành</a:t>
            </a:r>
            <a:r>
              <a:rPr lang="en-US" sz="3200" dirty="0">
                <a:latin typeface="Times New Roman" panose="02020603050405020304" pitchFamily="18" charset="0"/>
                <a:cs typeface="Times New Roman" panose="02020603050405020304" pitchFamily="18" charset="0"/>
              </a:rPr>
              <a:t> BT 4 </a:t>
            </a:r>
            <a:r>
              <a:rPr lang="en-US" sz="3200" dirty="0" err="1">
                <a:latin typeface="Times New Roman" panose="02020603050405020304" pitchFamily="18" charset="0"/>
                <a:cs typeface="Times New Roman" panose="02020603050405020304" pitchFamily="18" charset="0"/>
              </a:rPr>
              <a:t>phần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Luyện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tập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vở</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bài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tập</a:t>
            </a:r>
            <a:r>
              <a:rPr lang="en-US" sz="32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232250012"/>
      </p:ext>
    </p:extLst>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Bộ hình nền Powerpoint màu trắng tinh khôi không thể bỏ lỡ | Hình ..."/>
          <p:cNvPicPr>
            <a:picLocks noChangeAspect="1" noChangeArrowheads="1"/>
          </p:cNvPicPr>
          <p:nvPr/>
        </p:nvPicPr>
        <p:blipFill>
          <a:blip r:embed="rId2">
            <a:extLst>
              <a:ext uri="{BEBA8EAE-BF5A-486C-A8C5-ECC9F3942E4B}">
                <a14:imgProps xmlns:a14="http://schemas.microsoft.com/office/drawing/2010/main">
                  <a14:imgLayer r:embed="rId3">
                    <a14:imgEffect>
                      <a14:artisticLineDrawing/>
                    </a14:imgEffect>
                  </a14:imgLayer>
                </a14:imgProps>
              </a:ext>
              <a:ext uri="{28A0092B-C50C-407E-A947-70E740481C1C}">
                <a14:useLocalDpi xmlns:a14="http://schemas.microsoft.com/office/drawing/2010/main" val="0"/>
              </a:ext>
            </a:extLst>
          </a:blip>
          <a:srcRect/>
          <a:stretch>
            <a:fillRect/>
          </a:stretch>
        </p:blipFill>
        <p:spPr bwMode="auto">
          <a:xfrm flipH="1">
            <a:off x="2570" y="0"/>
            <a:ext cx="9141429" cy="687149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1232" y="0"/>
            <a:ext cx="3142616" cy="461665"/>
          </a:xfrm>
          <a:prstGeom prst="rect">
            <a:avLst/>
          </a:prstGeom>
        </p:spPr>
        <p:txBody>
          <a:bodyPr wrap="square">
            <a:spAutoFit/>
          </a:bodyPr>
          <a:lstStyle/>
          <a:p>
            <a:r>
              <a:rPr lang="en-US" sz="2400" b="1" dirty="0">
                <a:solidFill>
                  <a:srgbClr val="002060"/>
                </a:solidFill>
                <a:latin typeface="Times New Roman" pitchFamily="18" charset="0"/>
                <a:cs typeface="Times New Roman" pitchFamily="18" charset="0"/>
              </a:rPr>
              <a:t>I. NHẬN XÉT</a:t>
            </a:r>
            <a:endParaRPr lang="en-US" sz="2400" dirty="0">
              <a:solidFill>
                <a:srgbClr val="002060"/>
              </a:solidFill>
              <a:latin typeface="Times New Roman" pitchFamily="18" charset="0"/>
              <a:cs typeface="Times New Roman" pitchFamily="18" charset="0"/>
            </a:endParaRPr>
          </a:p>
        </p:txBody>
      </p:sp>
      <p:sp>
        <p:nvSpPr>
          <p:cNvPr id="7" name="Rectangle 6"/>
          <p:cNvSpPr/>
          <p:nvPr/>
        </p:nvSpPr>
        <p:spPr>
          <a:xfrm>
            <a:off x="238066" y="451382"/>
            <a:ext cx="8798430" cy="461665"/>
          </a:xfrm>
          <a:prstGeom prst="rect">
            <a:avLst/>
          </a:prstGeom>
        </p:spPr>
        <p:txBody>
          <a:bodyPr wrap="square">
            <a:spAutoFit/>
          </a:bodyPr>
          <a:lstStyle/>
          <a:p>
            <a:pPr algn="just"/>
            <a:r>
              <a:rPr lang="vi-VN" sz="2400" b="1" dirty="0">
                <a:solidFill>
                  <a:srgbClr val="002060"/>
                </a:solidFill>
                <a:latin typeface="+mj-lt"/>
                <a:cs typeface="Times New Roman" pitchFamily="18" charset="0"/>
              </a:rPr>
              <a:t>1. </a:t>
            </a:r>
            <a:r>
              <a:rPr lang="vi-VN" sz="2400" i="1" dirty="0">
                <a:solidFill>
                  <a:srgbClr val="002060"/>
                </a:solidFill>
                <a:latin typeface="+mj-lt"/>
              </a:rPr>
              <a:t>Tìm trong truyện</a:t>
            </a:r>
            <a:r>
              <a:rPr lang="vi-VN" sz="2400" dirty="0">
                <a:solidFill>
                  <a:srgbClr val="002060"/>
                </a:solidFill>
                <a:latin typeface="+mj-lt"/>
              </a:rPr>
              <a:t> </a:t>
            </a:r>
            <a:r>
              <a:rPr lang="vi-VN" sz="2400" b="1" i="1" dirty="0">
                <a:solidFill>
                  <a:srgbClr val="002060"/>
                </a:solidFill>
                <a:latin typeface="+mj-lt"/>
              </a:rPr>
              <a:t>Người ăn xin</a:t>
            </a:r>
            <a:r>
              <a:rPr lang="en-US" sz="2400" i="1" dirty="0">
                <a:solidFill>
                  <a:srgbClr val="002060"/>
                </a:solidFill>
                <a:latin typeface="Times New Roman" pitchFamily="18" charset="0"/>
                <a:cs typeface="Times New Roman" pitchFamily="18" charset="0"/>
              </a:rPr>
              <a:t>, </a:t>
            </a:r>
            <a:r>
              <a:rPr lang="en-US" sz="2400" i="1" dirty="0" err="1">
                <a:solidFill>
                  <a:srgbClr val="002060"/>
                </a:solidFill>
                <a:latin typeface="Times New Roman" pitchFamily="18" charset="0"/>
                <a:cs typeface="Times New Roman" pitchFamily="18" charset="0"/>
              </a:rPr>
              <a:t>viết</a:t>
            </a:r>
            <a:r>
              <a:rPr lang="en-US" sz="2400" i="1" dirty="0">
                <a:solidFill>
                  <a:srgbClr val="002060"/>
                </a:solidFill>
                <a:latin typeface="Times New Roman" pitchFamily="18" charset="0"/>
                <a:cs typeface="Times New Roman" pitchFamily="18" charset="0"/>
              </a:rPr>
              <a:t> </a:t>
            </a:r>
            <a:r>
              <a:rPr lang="en-US" sz="2400" i="1" dirty="0" err="1">
                <a:solidFill>
                  <a:srgbClr val="002060"/>
                </a:solidFill>
                <a:latin typeface="Times New Roman" pitchFamily="18" charset="0"/>
                <a:cs typeface="Times New Roman" pitchFamily="18" charset="0"/>
              </a:rPr>
              <a:t>lại</a:t>
            </a:r>
            <a:r>
              <a:rPr lang="en-US" sz="2400" i="1" dirty="0">
                <a:solidFill>
                  <a:srgbClr val="002060"/>
                </a:solidFill>
                <a:latin typeface="Times New Roman" pitchFamily="18" charset="0"/>
                <a:cs typeface="Times New Roman" pitchFamily="18" charset="0"/>
              </a:rPr>
              <a:t>:</a:t>
            </a:r>
          </a:p>
        </p:txBody>
      </p:sp>
      <p:sp>
        <p:nvSpPr>
          <p:cNvPr id="6" name="Rectangle 5"/>
          <p:cNvSpPr/>
          <p:nvPr/>
        </p:nvSpPr>
        <p:spPr>
          <a:xfrm>
            <a:off x="467544" y="1050813"/>
            <a:ext cx="5040560" cy="461665"/>
          </a:xfrm>
          <a:prstGeom prst="rect">
            <a:avLst/>
          </a:prstGeom>
        </p:spPr>
        <p:txBody>
          <a:bodyPr wrap="square">
            <a:spAutoFit/>
          </a:bodyPr>
          <a:lstStyle/>
          <a:p>
            <a:pPr algn="just"/>
            <a:r>
              <a:rPr lang="en-US" sz="2400" b="1" dirty="0">
                <a:latin typeface="Times New Roman" pitchFamily="18" charset="0"/>
                <a:cs typeface="Times New Roman" pitchFamily="18" charset="0"/>
              </a:rPr>
              <a:t>a. </a:t>
            </a:r>
            <a:r>
              <a:rPr lang="en-US" sz="2400" dirty="0" err="1">
                <a:latin typeface="Times New Roman" pitchFamily="18" charset="0"/>
                <a:cs typeface="Times New Roman" pitchFamily="18" charset="0"/>
              </a:rPr>
              <a:t>Những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câu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kể</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lại</a:t>
            </a:r>
            <a:r>
              <a:rPr lang="en-US" sz="2400" dirty="0">
                <a:latin typeface="Times New Roman" pitchFamily="18" charset="0"/>
                <a:cs typeface="Times New Roman" pitchFamily="18" charset="0"/>
              </a:rPr>
              <a:t> ý </a:t>
            </a:r>
            <a:r>
              <a:rPr lang="en-US" sz="2400" dirty="0" err="1">
                <a:latin typeface="Times New Roman" pitchFamily="18" charset="0"/>
                <a:cs typeface="Times New Roman" pitchFamily="18" charset="0"/>
              </a:rPr>
              <a:t>nghĩ</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cậu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bé</a:t>
            </a:r>
            <a:r>
              <a:rPr lang="en-US" sz="2400" dirty="0">
                <a:latin typeface="Times New Roman" pitchFamily="18" charset="0"/>
                <a:cs typeface="Times New Roman" pitchFamily="18" charset="0"/>
              </a:rPr>
              <a:t>:</a:t>
            </a:r>
            <a:endParaRPr lang="vi-VN" sz="2200" b="1" dirty="0">
              <a:latin typeface="Times New Roman" pitchFamily="18" charset="0"/>
              <a:cs typeface="Times New Roman" pitchFamily="18" charset="0"/>
            </a:endParaRPr>
          </a:p>
        </p:txBody>
      </p:sp>
      <p:sp>
        <p:nvSpPr>
          <p:cNvPr id="8" name="Rectangle 7"/>
          <p:cNvSpPr/>
          <p:nvPr/>
        </p:nvSpPr>
        <p:spPr>
          <a:xfrm>
            <a:off x="503060" y="1550205"/>
            <a:ext cx="5040560" cy="461665"/>
          </a:xfrm>
          <a:prstGeom prst="rect">
            <a:avLst/>
          </a:prstGeom>
        </p:spPr>
        <p:txBody>
          <a:bodyPr wrap="square">
            <a:spAutoFit/>
          </a:bodyPr>
          <a:lstStyle/>
          <a:p>
            <a:pPr algn="just"/>
            <a:r>
              <a:rPr lang="en-US" sz="2400" b="1" dirty="0">
                <a:latin typeface="Times New Roman" pitchFamily="18" charset="0"/>
                <a:cs typeface="Times New Roman" pitchFamily="18" charset="0"/>
              </a:rPr>
              <a:t>b. </a:t>
            </a:r>
            <a:r>
              <a:rPr lang="en-US" sz="2400" dirty="0" err="1">
                <a:latin typeface="Times New Roman" pitchFamily="18" charset="0"/>
                <a:cs typeface="Times New Roman" pitchFamily="18" charset="0"/>
              </a:rPr>
              <a:t>Những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câu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kể</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lại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nói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cậu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bé</a:t>
            </a:r>
            <a:r>
              <a:rPr lang="en-US" sz="2400" dirty="0">
                <a:latin typeface="Times New Roman" pitchFamily="18" charset="0"/>
                <a:cs typeface="Times New Roman" pitchFamily="18" charset="0"/>
              </a:rPr>
              <a:t>:</a:t>
            </a:r>
            <a:endParaRPr lang="vi-VN" sz="2200" b="1" dirty="0">
              <a:latin typeface="Times New Roman" pitchFamily="18" charset="0"/>
              <a:cs typeface="Times New Roman" pitchFamily="18" charset="0"/>
            </a:endParaRPr>
          </a:p>
        </p:txBody>
      </p:sp>
      <p:sp>
        <p:nvSpPr>
          <p:cNvPr id="9" name="Rectangle 8"/>
          <p:cNvSpPr/>
          <p:nvPr/>
        </p:nvSpPr>
        <p:spPr>
          <a:xfrm>
            <a:off x="257347" y="2204864"/>
            <a:ext cx="8631873" cy="461665"/>
          </a:xfrm>
          <a:prstGeom prst="rect">
            <a:avLst/>
          </a:prstGeom>
        </p:spPr>
        <p:txBody>
          <a:bodyPr wrap="square">
            <a:spAutoFit/>
          </a:bodyPr>
          <a:lstStyle/>
          <a:p>
            <a:r>
              <a:rPr lang="vi-VN" sz="2400" b="1" dirty="0">
                <a:solidFill>
                  <a:srgbClr val="002060"/>
                </a:solidFill>
                <a:latin typeface="Times New Roman" pitchFamily="18" charset="0"/>
                <a:cs typeface="Times New Roman" pitchFamily="18" charset="0"/>
              </a:rPr>
              <a:t>2. </a:t>
            </a:r>
            <a:r>
              <a:rPr lang="vi-VN" sz="2400" i="1" dirty="0">
                <a:solidFill>
                  <a:srgbClr val="002060"/>
                </a:solidFill>
                <a:latin typeface="Times New Roman" pitchFamily="18" charset="0"/>
                <a:cs typeface="Times New Roman" pitchFamily="18" charset="0"/>
              </a:rPr>
              <a:t>Lời nói và ý nghĩ của cậu bé nói lên điều gì về cậu</a:t>
            </a:r>
            <a:r>
              <a:rPr lang="en-US" sz="2400" i="1" dirty="0">
                <a:solidFill>
                  <a:srgbClr val="002060"/>
                </a:solidFill>
                <a:latin typeface="Times New Roman" pitchFamily="18" charset="0"/>
                <a:cs typeface="Times New Roman" pitchFamily="18" charset="0"/>
              </a:rPr>
              <a:t>?</a:t>
            </a:r>
          </a:p>
        </p:txBody>
      </p:sp>
      <p:cxnSp>
        <p:nvCxnSpPr>
          <p:cNvPr id="4" name="Straight Connector 3"/>
          <p:cNvCxnSpPr/>
          <p:nvPr/>
        </p:nvCxnSpPr>
        <p:spPr>
          <a:xfrm>
            <a:off x="3062808" y="1438738"/>
            <a:ext cx="71412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3115360" y="1938130"/>
            <a:ext cx="71412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1892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heckerboard(across)">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ircle(in)">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circle(in)">
                                      <p:cBhvr>
                                        <p:cTn id="22" dur="20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arn(inVertical)">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barn(inVertical)">
                                      <p:cBhvr>
                                        <p:cTn id="32" dur="500"/>
                                        <p:tgtEl>
                                          <p:spTgt spid="4"/>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barn(inVertical)">
                                      <p:cBhvr>
                                        <p:cTn id="3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6" grpId="0"/>
      <p:bldP spid="8"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Soạn bài – Tập đọc: Người ăn xin - SGK Tiếng Việt lớp 4 Tập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81000"/>
            <a:ext cx="8305800" cy="60198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5336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circle(in)">
                                      <p:cBhvr>
                                        <p:cTn id="7" dur="2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op 20 hình nền powerpoint cực xanh - sạch - đẹp về môi trườ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075"/>
            <a:ext cx="9144000" cy="686246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 xmlns:a16="http://schemas.microsoft.com/office/drawing/2014/main" id="{068E7938-8027-4271-B776-D50A4A01E370}"/>
              </a:ext>
            </a:extLst>
          </p:cNvPr>
          <p:cNvSpPr txBox="1"/>
          <p:nvPr/>
        </p:nvSpPr>
        <p:spPr>
          <a:xfrm>
            <a:off x="0" y="341678"/>
            <a:ext cx="9196252" cy="6524863"/>
          </a:xfrm>
          <a:prstGeom prst="rect">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just"/>
            <a:r>
              <a:rPr lang="en-US" sz="2200" dirty="0">
                <a:latin typeface="Times New Roman" pitchFamily="18" charset="0"/>
                <a:cs typeface="Times New Roman" pitchFamily="18" charset="0"/>
              </a:rPr>
              <a:t>      </a:t>
            </a:r>
            <a:r>
              <a:rPr lang="vi-VN" sz="2200" dirty="0">
                <a:latin typeface="Times New Roman" pitchFamily="18" charset="0"/>
                <a:cs typeface="Times New Roman" pitchFamily="18" charset="0"/>
              </a:rPr>
              <a:t>Lúc ấy, tôi đang đi trên phố. Một người ăn xin già lọm khọm đứng ngay trước mặt tôi. </a:t>
            </a:r>
          </a:p>
          <a:p>
            <a:pPr algn="just"/>
            <a:r>
              <a:rPr lang="vi-VN" sz="2200" dirty="0">
                <a:latin typeface="Times New Roman" pitchFamily="18" charset="0"/>
                <a:cs typeface="Times New Roman" pitchFamily="18" charset="0"/>
              </a:rPr>
              <a:t>    Đôi mắt ông lão đỏ đọc và giàn giụa nước mắt. Đôi môi tái nhợt, áo quần tả tơi thảm hại... Chao ôi! Cảnh nghèo đói đã gặm nát con người đau khổ kia thành xấu xí biết nhường nào!</a:t>
            </a:r>
          </a:p>
          <a:p>
            <a:pPr algn="just"/>
            <a:r>
              <a:rPr lang="vi-VN" sz="2200" dirty="0">
                <a:latin typeface="Times New Roman" pitchFamily="18" charset="0"/>
                <a:cs typeface="Times New Roman" pitchFamily="18" charset="0"/>
              </a:rPr>
              <a:t>    Ông già chìa trước mặt tôi bàn tay sưng húp, bẩn thỉu. Ông rên rỉ cầu xin cứu giúp.</a:t>
            </a:r>
          </a:p>
          <a:p>
            <a:pPr algn="just"/>
            <a:r>
              <a:rPr lang="vi-VN" sz="2200" dirty="0">
                <a:latin typeface="Times New Roman" pitchFamily="18" charset="0"/>
                <a:cs typeface="Times New Roman" pitchFamily="18" charset="0"/>
              </a:rPr>
              <a:t>    Tôi lục tìm hết túi nọ túi kia, không có tiền, không có đồng hồ, không có cả một chiếc khăn tay. Trên người tôi chẳng có tài sản gì.</a:t>
            </a:r>
          </a:p>
          <a:p>
            <a:pPr algn="just"/>
            <a:r>
              <a:rPr lang="vi-VN" sz="2200" dirty="0">
                <a:latin typeface="Times New Roman" pitchFamily="18" charset="0"/>
                <a:cs typeface="Times New Roman" pitchFamily="18" charset="0"/>
              </a:rPr>
              <a:t>    Người ăn xin vẫn đợi tôi. Tay vẫn chìa ra, run lẩy bẩy.</a:t>
            </a:r>
          </a:p>
          <a:p>
            <a:pPr algn="just"/>
            <a:r>
              <a:rPr lang="vi-VN" sz="2200" dirty="0">
                <a:latin typeface="Times New Roman" pitchFamily="18" charset="0"/>
                <a:cs typeface="Times New Roman" pitchFamily="18" charset="0"/>
              </a:rPr>
              <a:t>    Tôi chẳng biết làm cách nào. Tôi nắm chặt lấy bàn tay run rẩy kia:</a:t>
            </a:r>
          </a:p>
          <a:p>
            <a:pPr algn="just"/>
            <a:r>
              <a:rPr lang="en-US" sz="2200" dirty="0">
                <a:latin typeface="Times New Roman" pitchFamily="18" charset="0"/>
                <a:cs typeface="Times New Roman" pitchFamily="18" charset="0"/>
              </a:rPr>
              <a:t>         </a:t>
            </a:r>
            <a:r>
              <a:rPr lang="vi-VN" sz="2200" dirty="0">
                <a:latin typeface="Times New Roman" pitchFamily="18" charset="0"/>
                <a:cs typeface="Times New Roman" pitchFamily="18" charset="0"/>
              </a:rPr>
              <a:t>- Ông đừng giận cháu, cháu không có gì để cho ông cả.</a:t>
            </a:r>
          </a:p>
          <a:p>
            <a:pPr algn="just"/>
            <a:r>
              <a:rPr lang="vi-VN" sz="2200" dirty="0">
                <a:latin typeface="Times New Roman" pitchFamily="18" charset="0"/>
                <a:cs typeface="Times New Roman" pitchFamily="18" charset="0"/>
              </a:rPr>
              <a:t>    Người ăn xin nhìn tôi chằm chằm bằng đôi mắt ướt đẫm. Đôi môi tái nhợt nở nụ cười và tay ông cũng xiết lấy tay tôi: </a:t>
            </a:r>
          </a:p>
          <a:p>
            <a:pPr algn="just"/>
            <a:r>
              <a:rPr lang="en-US" sz="2200" dirty="0">
                <a:latin typeface="Times New Roman" pitchFamily="18" charset="0"/>
                <a:cs typeface="Times New Roman" pitchFamily="18" charset="0"/>
              </a:rPr>
              <a:t>         </a:t>
            </a:r>
            <a:r>
              <a:rPr lang="vi-VN" sz="2200" dirty="0">
                <a:latin typeface="Times New Roman" pitchFamily="18" charset="0"/>
                <a:cs typeface="Times New Roman" pitchFamily="18" charset="0"/>
              </a:rPr>
              <a:t>- Cháu ơi, cảm ơn cháu! Như vậy là cháu đã cho lão rồi. - Ông lão nói bằng giọng khản đặc.</a:t>
            </a:r>
          </a:p>
          <a:p>
            <a:pPr algn="just"/>
            <a:r>
              <a:rPr lang="vi-VN" sz="2200" dirty="0">
                <a:latin typeface="Times New Roman" pitchFamily="18" charset="0"/>
                <a:cs typeface="Times New Roman" pitchFamily="18" charset="0"/>
              </a:rPr>
              <a:t>    Khi ấy, tôi chợt hiểu rằng: cả tôi nữa, tôi cũng vừa nhận được chút gì của ông lão.</a:t>
            </a:r>
          </a:p>
          <a:p>
            <a:pPr algn="r"/>
            <a:r>
              <a:rPr lang="vi-VN" sz="2200" dirty="0">
                <a:latin typeface="Times New Roman" pitchFamily="18" charset="0"/>
                <a:cs typeface="Times New Roman" pitchFamily="18" charset="0"/>
              </a:rPr>
              <a:t> </a:t>
            </a:r>
            <a:r>
              <a:rPr lang="en-US" sz="2200" i="1" dirty="0">
                <a:latin typeface="Times New Roman" pitchFamily="18" charset="0"/>
                <a:cs typeface="Times New Roman" pitchFamily="18" charset="0"/>
              </a:rPr>
              <a:t>T</a:t>
            </a:r>
            <a:r>
              <a:rPr lang="vi-VN" sz="2200" i="1" dirty="0">
                <a:latin typeface="Times New Roman" pitchFamily="18" charset="0"/>
                <a:cs typeface="Times New Roman" pitchFamily="18" charset="0"/>
              </a:rPr>
              <a:t>heo</a:t>
            </a:r>
            <a:r>
              <a:rPr lang="vi-VN" sz="2200" dirty="0">
                <a:latin typeface="Times New Roman" pitchFamily="18" charset="0"/>
                <a:cs typeface="Times New Roman" pitchFamily="18" charset="0"/>
              </a:rPr>
              <a:t> </a:t>
            </a:r>
            <a:r>
              <a:rPr lang="vi-VN" sz="2200" b="1" dirty="0">
                <a:latin typeface="Times New Roman" pitchFamily="18" charset="0"/>
                <a:cs typeface="Times New Roman" pitchFamily="18" charset="0"/>
              </a:rPr>
              <a:t>Tuốc-ghê-nhép</a:t>
            </a:r>
            <a:endParaRPr lang="vi-VN" sz="2200" dirty="0">
              <a:latin typeface="Times New Roman" pitchFamily="18" charset="0"/>
              <a:cs typeface="Times New Roman" pitchFamily="18" charset="0"/>
            </a:endParaRPr>
          </a:p>
        </p:txBody>
      </p:sp>
      <p:sp>
        <p:nvSpPr>
          <p:cNvPr id="2" name="Rectangle 1"/>
          <p:cNvSpPr/>
          <p:nvPr/>
        </p:nvSpPr>
        <p:spPr>
          <a:xfrm>
            <a:off x="1371600" y="4076"/>
            <a:ext cx="6096000" cy="400110"/>
          </a:xfrm>
          <a:prstGeom prst="rect">
            <a:avLst/>
          </a:prstGeom>
        </p:spPr>
        <p:txBody>
          <a:bodyPr wrap="square">
            <a:spAutoFit/>
          </a:bodyPr>
          <a:lstStyle/>
          <a:p>
            <a:pPr algn="ctr"/>
            <a:r>
              <a:rPr lang="en-US" sz="2000" b="1" dirty="0">
                <a:solidFill>
                  <a:srgbClr val="0033CC"/>
                </a:solidFill>
                <a:latin typeface="Times New Roman" panose="02020603050405020304" pitchFamily="18" charset="0"/>
                <a:cs typeface="Times New Roman" panose="02020603050405020304" pitchFamily="18" charset="0"/>
              </a:rPr>
              <a:t>NGƯỜI ĂN XIN</a:t>
            </a:r>
          </a:p>
        </p:txBody>
      </p:sp>
      <p:cxnSp>
        <p:nvCxnSpPr>
          <p:cNvPr id="5" name="Straight Connector 4"/>
          <p:cNvCxnSpPr/>
          <p:nvPr/>
        </p:nvCxnSpPr>
        <p:spPr>
          <a:xfrm>
            <a:off x="1691680" y="1700808"/>
            <a:ext cx="745232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07504" y="2024844"/>
            <a:ext cx="252028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3491880" y="6039982"/>
            <a:ext cx="5472608"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9525" y="6381328"/>
            <a:ext cx="349045"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899592" y="4365104"/>
            <a:ext cx="5904656" cy="0"/>
          </a:xfrm>
          <a:prstGeom prst="line">
            <a:avLst/>
          </a:prstGeom>
          <a:ln w="28575"/>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3045586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par>
                                <p:cTn id="18" presetID="16" presetClass="entr" presetSubtype="21" fill="hold"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barn(inVertical)">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barn(inVertical)">
                                      <p:cBhvr>
                                        <p:cTn id="30" dur="500"/>
                                        <p:tgtEl>
                                          <p:spTgt spid="13"/>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barn(inVertical)">
                                      <p:cBhvr>
                                        <p:cTn id="3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pic>
        <p:nvPicPr>
          <p:cNvPr id="2052" name="Picture 4" descr="Bộ hình nền Powerpoint màu trắng tinh khôi không thể bỏ lỡ | Hình ..."/>
          <p:cNvPicPr>
            <a:picLocks noChangeAspect="1" noChangeArrowheads="1"/>
          </p:cNvPicPr>
          <p:nvPr/>
        </p:nvPicPr>
        <p:blipFill>
          <a:blip r:embed="rId2">
            <a:extLst>
              <a:ext uri="{BEBA8EAE-BF5A-486C-A8C5-ECC9F3942E4B}">
                <a14:imgProps xmlns:a14="http://schemas.microsoft.com/office/drawing/2010/main">
                  <a14:imgLayer r:embed="rId3">
                    <a14:imgEffect>
                      <a14:artisticLineDrawing/>
                    </a14:imgEffect>
                  </a14:imgLayer>
                </a14:imgProps>
              </a:ext>
              <a:ext uri="{28A0092B-C50C-407E-A947-70E740481C1C}">
                <a14:useLocalDpi xmlns:a14="http://schemas.microsoft.com/office/drawing/2010/main" val="0"/>
              </a:ext>
            </a:extLst>
          </a:blip>
          <a:srcRect/>
          <a:stretch>
            <a:fillRect/>
          </a:stretch>
        </p:blipFill>
        <p:spPr bwMode="auto">
          <a:xfrm flipH="1">
            <a:off x="-12955" y="0"/>
            <a:ext cx="9141429" cy="687149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1232" y="0"/>
            <a:ext cx="3142616" cy="461665"/>
          </a:xfrm>
          <a:prstGeom prst="rect">
            <a:avLst/>
          </a:prstGeom>
        </p:spPr>
        <p:txBody>
          <a:bodyPr wrap="square">
            <a:spAutoFit/>
          </a:bodyPr>
          <a:lstStyle/>
          <a:p>
            <a:r>
              <a:rPr lang="en-US" sz="2400" b="1" dirty="0">
                <a:solidFill>
                  <a:srgbClr val="002060"/>
                </a:solidFill>
                <a:latin typeface="Times New Roman" pitchFamily="18" charset="0"/>
                <a:cs typeface="Times New Roman" pitchFamily="18" charset="0"/>
              </a:rPr>
              <a:t>I. NHẬN XÉT</a:t>
            </a:r>
            <a:endParaRPr lang="en-US" sz="2400" dirty="0">
              <a:solidFill>
                <a:srgbClr val="002060"/>
              </a:solidFill>
              <a:latin typeface="Times New Roman" pitchFamily="18" charset="0"/>
              <a:cs typeface="Times New Roman" pitchFamily="18" charset="0"/>
            </a:endParaRPr>
          </a:p>
        </p:txBody>
      </p:sp>
      <p:sp>
        <p:nvSpPr>
          <p:cNvPr id="7" name="Rectangle 6"/>
          <p:cNvSpPr/>
          <p:nvPr/>
        </p:nvSpPr>
        <p:spPr>
          <a:xfrm>
            <a:off x="238066" y="451382"/>
            <a:ext cx="8798430" cy="461665"/>
          </a:xfrm>
          <a:prstGeom prst="rect">
            <a:avLst/>
          </a:prstGeom>
        </p:spPr>
        <p:txBody>
          <a:bodyPr wrap="square">
            <a:spAutoFit/>
          </a:bodyPr>
          <a:lstStyle/>
          <a:p>
            <a:pPr algn="just"/>
            <a:r>
              <a:rPr lang="vi-VN" sz="2400" b="1" dirty="0">
                <a:solidFill>
                  <a:srgbClr val="002060"/>
                </a:solidFill>
                <a:latin typeface="+mj-lt"/>
                <a:cs typeface="Times New Roman" pitchFamily="18" charset="0"/>
              </a:rPr>
              <a:t>1. </a:t>
            </a:r>
            <a:r>
              <a:rPr lang="vi-VN" sz="2400" i="1" dirty="0">
                <a:solidFill>
                  <a:srgbClr val="002060"/>
                </a:solidFill>
                <a:latin typeface="+mj-lt"/>
              </a:rPr>
              <a:t>Tìm trong truyện</a:t>
            </a:r>
            <a:r>
              <a:rPr lang="vi-VN" sz="2400" dirty="0">
                <a:solidFill>
                  <a:srgbClr val="002060"/>
                </a:solidFill>
                <a:latin typeface="+mj-lt"/>
              </a:rPr>
              <a:t> </a:t>
            </a:r>
            <a:r>
              <a:rPr lang="vi-VN" sz="2400" b="1" i="1" dirty="0">
                <a:solidFill>
                  <a:srgbClr val="002060"/>
                </a:solidFill>
                <a:latin typeface="+mj-lt"/>
              </a:rPr>
              <a:t>Người ăn xin</a:t>
            </a:r>
            <a:r>
              <a:rPr lang="en-US" sz="2400" i="1" dirty="0">
                <a:solidFill>
                  <a:srgbClr val="002060"/>
                </a:solidFill>
                <a:latin typeface="Times New Roman" pitchFamily="18" charset="0"/>
                <a:cs typeface="Times New Roman" pitchFamily="18" charset="0"/>
              </a:rPr>
              <a:t>, </a:t>
            </a:r>
            <a:r>
              <a:rPr lang="en-US" sz="2400" i="1" dirty="0" err="1">
                <a:solidFill>
                  <a:srgbClr val="002060"/>
                </a:solidFill>
                <a:latin typeface="Times New Roman" pitchFamily="18" charset="0"/>
                <a:cs typeface="Times New Roman" pitchFamily="18" charset="0"/>
              </a:rPr>
              <a:t>viết</a:t>
            </a:r>
            <a:r>
              <a:rPr lang="en-US" sz="2400" i="1" dirty="0">
                <a:solidFill>
                  <a:srgbClr val="002060"/>
                </a:solidFill>
                <a:latin typeface="Times New Roman" pitchFamily="18" charset="0"/>
                <a:cs typeface="Times New Roman" pitchFamily="18" charset="0"/>
              </a:rPr>
              <a:t> </a:t>
            </a:r>
            <a:r>
              <a:rPr lang="en-US" sz="2400" i="1" dirty="0" err="1">
                <a:solidFill>
                  <a:srgbClr val="002060"/>
                </a:solidFill>
                <a:latin typeface="Times New Roman" pitchFamily="18" charset="0"/>
                <a:cs typeface="Times New Roman" pitchFamily="18" charset="0"/>
              </a:rPr>
              <a:t>lại</a:t>
            </a:r>
            <a:r>
              <a:rPr lang="en-US" sz="2400" i="1" dirty="0">
                <a:solidFill>
                  <a:srgbClr val="002060"/>
                </a:solidFill>
                <a:latin typeface="Times New Roman" pitchFamily="18" charset="0"/>
                <a:cs typeface="Times New Roman" pitchFamily="18" charset="0"/>
              </a:rPr>
              <a:t>:</a:t>
            </a:r>
          </a:p>
        </p:txBody>
      </p:sp>
      <p:sp>
        <p:nvSpPr>
          <p:cNvPr id="6" name="Rectangle 5"/>
          <p:cNvSpPr/>
          <p:nvPr/>
        </p:nvSpPr>
        <p:spPr>
          <a:xfrm>
            <a:off x="467544" y="1050813"/>
            <a:ext cx="5040560" cy="461665"/>
          </a:xfrm>
          <a:prstGeom prst="rect">
            <a:avLst/>
          </a:prstGeom>
        </p:spPr>
        <p:txBody>
          <a:bodyPr wrap="square">
            <a:spAutoFit/>
          </a:bodyPr>
          <a:lstStyle/>
          <a:p>
            <a:pPr algn="just"/>
            <a:r>
              <a:rPr lang="en-US" sz="2400" b="1" i="1" dirty="0">
                <a:latin typeface="Times New Roman" pitchFamily="18" charset="0"/>
                <a:cs typeface="Times New Roman" pitchFamily="18" charset="0"/>
              </a:rPr>
              <a:t>a. </a:t>
            </a:r>
            <a:r>
              <a:rPr lang="en-US" sz="2400" i="1" dirty="0" err="1">
                <a:latin typeface="Times New Roman" pitchFamily="18" charset="0"/>
                <a:cs typeface="Times New Roman" pitchFamily="18" charset="0"/>
              </a:rPr>
              <a:t>Những</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câu</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kể</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lại</a:t>
            </a:r>
            <a:r>
              <a:rPr lang="en-US" sz="2400" i="1" dirty="0">
                <a:latin typeface="Times New Roman" pitchFamily="18" charset="0"/>
                <a:cs typeface="Times New Roman" pitchFamily="18" charset="0"/>
              </a:rPr>
              <a:t> ý </a:t>
            </a:r>
            <a:r>
              <a:rPr lang="en-US" sz="2400" i="1" dirty="0" err="1">
                <a:latin typeface="Times New Roman" pitchFamily="18" charset="0"/>
                <a:cs typeface="Times New Roman" pitchFamily="18" charset="0"/>
              </a:rPr>
              <a:t>nghĩ</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của</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cậu</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bé</a:t>
            </a:r>
            <a:r>
              <a:rPr lang="en-US" sz="2400" i="1" dirty="0">
                <a:latin typeface="Times New Roman" pitchFamily="18" charset="0"/>
                <a:cs typeface="Times New Roman" pitchFamily="18" charset="0"/>
              </a:rPr>
              <a:t>:</a:t>
            </a:r>
            <a:endParaRPr lang="vi-VN" sz="2200" b="1" i="1" dirty="0">
              <a:latin typeface="Times New Roman" pitchFamily="18" charset="0"/>
              <a:cs typeface="Times New Roman" pitchFamily="18" charset="0"/>
            </a:endParaRPr>
          </a:p>
        </p:txBody>
      </p:sp>
      <p:sp>
        <p:nvSpPr>
          <p:cNvPr id="8" name="Rectangle 7"/>
          <p:cNvSpPr/>
          <p:nvPr/>
        </p:nvSpPr>
        <p:spPr>
          <a:xfrm>
            <a:off x="496921" y="2847734"/>
            <a:ext cx="5040560" cy="461665"/>
          </a:xfrm>
          <a:prstGeom prst="rect">
            <a:avLst/>
          </a:prstGeom>
        </p:spPr>
        <p:txBody>
          <a:bodyPr wrap="square">
            <a:spAutoFit/>
          </a:bodyPr>
          <a:lstStyle/>
          <a:p>
            <a:pPr algn="just"/>
            <a:r>
              <a:rPr lang="en-US" sz="2400" b="1" i="1" dirty="0">
                <a:latin typeface="Times New Roman" pitchFamily="18" charset="0"/>
                <a:cs typeface="Times New Roman" pitchFamily="18" charset="0"/>
              </a:rPr>
              <a:t>b. </a:t>
            </a:r>
            <a:r>
              <a:rPr lang="en-US" sz="2400" i="1" dirty="0" err="1">
                <a:latin typeface="Times New Roman" pitchFamily="18" charset="0"/>
                <a:cs typeface="Times New Roman" pitchFamily="18" charset="0"/>
              </a:rPr>
              <a:t>Những</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câu</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kể</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lại</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lời</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nói</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của</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cậu</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bé</a:t>
            </a:r>
            <a:r>
              <a:rPr lang="en-US" sz="2400" i="1" dirty="0">
                <a:latin typeface="Times New Roman" pitchFamily="18" charset="0"/>
                <a:cs typeface="Times New Roman" pitchFamily="18" charset="0"/>
              </a:rPr>
              <a:t>:</a:t>
            </a:r>
            <a:endParaRPr lang="vi-VN" sz="2200" b="1" i="1" dirty="0">
              <a:latin typeface="Times New Roman" pitchFamily="18" charset="0"/>
              <a:cs typeface="Times New Roman" pitchFamily="18" charset="0"/>
            </a:endParaRPr>
          </a:p>
        </p:txBody>
      </p:sp>
      <p:sp>
        <p:nvSpPr>
          <p:cNvPr id="3" name="Rectangle 2"/>
          <p:cNvSpPr/>
          <p:nvPr/>
        </p:nvSpPr>
        <p:spPr>
          <a:xfrm>
            <a:off x="321344" y="3806264"/>
            <a:ext cx="8631873" cy="461665"/>
          </a:xfrm>
          <a:prstGeom prst="rect">
            <a:avLst/>
          </a:prstGeom>
        </p:spPr>
        <p:txBody>
          <a:bodyPr wrap="square">
            <a:spAutoFit/>
          </a:bodyPr>
          <a:lstStyle/>
          <a:p>
            <a:r>
              <a:rPr lang="vi-VN" sz="2400" b="1" dirty="0">
                <a:solidFill>
                  <a:srgbClr val="002060"/>
                </a:solidFill>
                <a:latin typeface="Times New Roman" pitchFamily="18" charset="0"/>
                <a:cs typeface="Times New Roman" pitchFamily="18" charset="0"/>
              </a:rPr>
              <a:t>2. </a:t>
            </a:r>
            <a:r>
              <a:rPr lang="vi-VN" sz="2400" i="1" dirty="0">
                <a:solidFill>
                  <a:srgbClr val="002060"/>
                </a:solidFill>
                <a:latin typeface="Times New Roman" pitchFamily="18" charset="0"/>
                <a:cs typeface="Times New Roman" pitchFamily="18" charset="0"/>
              </a:rPr>
              <a:t>Lời nói và ý nghĩ của cậu bé nói lên điều gì về cậu</a:t>
            </a:r>
            <a:r>
              <a:rPr lang="en-US" sz="2400" i="1" dirty="0">
                <a:solidFill>
                  <a:srgbClr val="002060"/>
                </a:solidFill>
                <a:latin typeface="Times New Roman" pitchFamily="18" charset="0"/>
                <a:cs typeface="Times New Roman" pitchFamily="18" charset="0"/>
              </a:rPr>
              <a:t>?</a:t>
            </a:r>
          </a:p>
        </p:txBody>
      </p:sp>
      <p:sp>
        <p:nvSpPr>
          <p:cNvPr id="4" name="Rectangle 3"/>
          <p:cNvSpPr/>
          <p:nvPr/>
        </p:nvSpPr>
        <p:spPr>
          <a:xfrm>
            <a:off x="492616" y="1518955"/>
            <a:ext cx="8389419" cy="830997"/>
          </a:xfrm>
          <a:prstGeom prst="rect">
            <a:avLst/>
          </a:prstGeom>
        </p:spPr>
        <p:txBody>
          <a:bodyPr wrap="square">
            <a:spAutoFit/>
          </a:bodyPr>
          <a:lstStyle/>
          <a:p>
            <a:pPr algn="just"/>
            <a:r>
              <a:rPr lang="en-US" sz="2400" dirty="0">
                <a:solidFill>
                  <a:srgbClr val="FF0000"/>
                </a:solidFill>
                <a:latin typeface="Times New Roman" pitchFamily="18" charset="0"/>
                <a:cs typeface="Times New Roman" pitchFamily="18" charset="0"/>
              </a:rPr>
              <a:t>- </a:t>
            </a:r>
            <a:r>
              <a:rPr lang="vi-VN" sz="2400" dirty="0">
                <a:solidFill>
                  <a:srgbClr val="FF0000"/>
                </a:solidFill>
                <a:latin typeface="Times New Roman" pitchFamily="18" charset="0"/>
                <a:cs typeface="Times New Roman" pitchFamily="18" charset="0"/>
              </a:rPr>
              <a:t>Chao ôi! Cảnh nghèo đói đã gặm nát con người đau khổ kia thành xấu xí biết nhường nào!</a:t>
            </a:r>
          </a:p>
        </p:txBody>
      </p:sp>
      <p:sp>
        <p:nvSpPr>
          <p:cNvPr id="5" name="Rectangle 4"/>
          <p:cNvSpPr/>
          <p:nvPr/>
        </p:nvSpPr>
        <p:spPr>
          <a:xfrm>
            <a:off x="496921" y="2373374"/>
            <a:ext cx="8385114" cy="461665"/>
          </a:xfrm>
          <a:prstGeom prst="rect">
            <a:avLst/>
          </a:prstGeom>
        </p:spPr>
        <p:txBody>
          <a:bodyPr wrap="square">
            <a:spAutoFit/>
          </a:bodyPr>
          <a:lstStyle/>
          <a:p>
            <a:pPr algn="just"/>
            <a:r>
              <a:rPr lang="en-US" sz="2400" dirty="0">
                <a:solidFill>
                  <a:srgbClr val="FF0000"/>
                </a:solidFill>
                <a:latin typeface="Times New Roman" pitchFamily="18" charset="0"/>
                <a:cs typeface="Times New Roman" pitchFamily="18" charset="0"/>
              </a:rPr>
              <a:t>- … </a:t>
            </a:r>
            <a:r>
              <a:rPr lang="vi-VN" sz="2400" dirty="0">
                <a:solidFill>
                  <a:srgbClr val="FF0000"/>
                </a:solidFill>
                <a:latin typeface="Times New Roman" pitchFamily="18" charset="0"/>
                <a:cs typeface="Times New Roman" pitchFamily="18" charset="0"/>
              </a:rPr>
              <a:t>cả tôi nữa, tôi cũng vừa nhận được chút gì của ông lão.</a:t>
            </a:r>
          </a:p>
        </p:txBody>
      </p:sp>
      <p:sp>
        <p:nvSpPr>
          <p:cNvPr id="9" name="Rectangle 8"/>
          <p:cNvSpPr/>
          <p:nvPr/>
        </p:nvSpPr>
        <p:spPr>
          <a:xfrm>
            <a:off x="490045" y="3323519"/>
            <a:ext cx="8251543" cy="461665"/>
          </a:xfrm>
          <a:prstGeom prst="rect">
            <a:avLst/>
          </a:prstGeom>
        </p:spPr>
        <p:txBody>
          <a:bodyPr wrap="square">
            <a:spAutoFit/>
          </a:bodyPr>
          <a:lstStyle/>
          <a:p>
            <a:pPr algn="just"/>
            <a:r>
              <a:rPr lang="vi-VN" sz="2400" dirty="0">
                <a:solidFill>
                  <a:srgbClr val="FF0000"/>
                </a:solidFill>
                <a:latin typeface="Times New Roman" pitchFamily="18" charset="0"/>
                <a:cs typeface="Times New Roman" pitchFamily="18" charset="0"/>
              </a:rPr>
              <a:t>- Ông đừng giận cháu, cháu không có gì để cho ông cả.</a:t>
            </a:r>
          </a:p>
        </p:txBody>
      </p:sp>
      <p:sp>
        <p:nvSpPr>
          <p:cNvPr id="10" name="Rectangle 9"/>
          <p:cNvSpPr/>
          <p:nvPr/>
        </p:nvSpPr>
        <p:spPr>
          <a:xfrm>
            <a:off x="413282" y="4365104"/>
            <a:ext cx="8328306" cy="830997"/>
          </a:xfrm>
          <a:prstGeom prst="rect">
            <a:avLst/>
          </a:prstGeom>
        </p:spPr>
        <p:txBody>
          <a:bodyPr wrap="square">
            <a:spAutoFit/>
          </a:bodyPr>
          <a:lstStyle/>
          <a:p>
            <a:pPr algn="just"/>
            <a:r>
              <a:rPr lang="vi-VN" sz="2400" dirty="0">
                <a:solidFill>
                  <a:srgbClr val="FF0000"/>
                </a:solidFill>
                <a:latin typeface="Times New Roman" pitchFamily="18" charset="0"/>
                <a:cs typeface="Times New Roman" pitchFamily="18" charset="0"/>
              </a:rPr>
              <a:t>Lời nói và ý nghĩ của cậu bé cho thấy cậu là người giàu lòng nhân ái, biết thương người nghèo khó.</a:t>
            </a:r>
            <a:endParaRPr lang="en-US" sz="24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011693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9"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pic>
        <p:nvPicPr>
          <p:cNvPr id="2052" name="Picture 4" descr="Bộ hình nền Powerpoint màu trắng tinh khôi không thể bỏ lỡ | Hình ..."/>
          <p:cNvPicPr>
            <a:picLocks noChangeAspect="1" noChangeArrowheads="1"/>
          </p:cNvPicPr>
          <p:nvPr/>
        </p:nvPicPr>
        <p:blipFill>
          <a:blip r:embed="rId3">
            <a:extLst>
              <a:ext uri="{BEBA8EAE-BF5A-486C-A8C5-ECC9F3942E4B}">
                <a14:imgProps xmlns:a14="http://schemas.microsoft.com/office/drawing/2010/main">
                  <a14:imgLayer r:embed="rId4">
                    <a14:imgEffect>
                      <a14:artisticLineDrawing/>
                    </a14:imgEffect>
                  </a14:imgLayer>
                </a14:imgProps>
              </a:ext>
              <a:ext uri="{28A0092B-C50C-407E-A947-70E740481C1C}">
                <a14:useLocalDpi xmlns:a14="http://schemas.microsoft.com/office/drawing/2010/main" val="0"/>
              </a:ext>
            </a:extLst>
          </a:blip>
          <a:srcRect/>
          <a:stretch>
            <a:fillRect/>
          </a:stretch>
        </p:blipFill>
        <p:spPr bwMode="auto">
          <a:xfrm flipH="1">
            <a:off x="-12956" y="0"/>
            <a:ext cx="10129571" cy="761426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1232" y="0"/>
            <a:ext cx="3142616" cy="461665"/>
          </a:xfrm>
          <a:prstGeom prst="rect">
            <a:avLst/>
          </a:prstGeom>
        </p:spPr>
        <p:txBody>
          <a:bodyPr wrap="square">
            <a:spAutoFit/>
          </a:bodyPr>
          <a:lstStyle/>
          <a:p>
            <a:r>
              <a:rPr lang="en-US" sz="2400" b="1" dirty="0">
                <a:solidFill>
                  <a:srgbClr val="002060"/>
                </a:solidFill>
                <a:latin typeface="Times New Roman" pitchFamily="18" charset="0"/>
                <a:cs typeface="Times New Roman" pitchFamily="18" charset="0"/>
              </a:rPr>
              <a:t>I. NHẬN XÉT</a:t>
            </a:r>
            <a:endParaRPr lang="en-US" sz="2400" dirty="0">
              <a:solidFill>
                <a:srgbClr val="002060"/>
              </a:solidFill>
              <a:latin typeface="Times New Roman" pitchFamily="18" charset="0"/>
              <a:cs typeface="Times New Roman" pitchFamily="18" charset="0"/>
            </a:endParaRPr>
          </a:p>
        </p:txBody>
      </p:sp>
      <p:sp>
        <p:nvSpPr>
          <p:cNvPr id="7" name="Rectangle 6"/>
          <p:cNvSpPr/>
          <p:nvPr/>
        </p:nvSpPr>
        <p:spPr>
          <a:xfrm>
            <a:off x="238066" y="451382"/>
            <a:ext cx="8798430" cy="830997"/>
          </a:xfrm>
          <a:prstGeom prst="rect">
            <a:avLst/>
          </a:prstGeom>
        </p:spPr>
        <p:txBody>
          <a:bodyPr wrap="square">
            <a:spAutoFit/>
          </a:bodyPr>
          <a:lstStyle/>
          <a:p>
            <a:pPr algn="just"/>
            <a:r>
              <a:rPr lang="en-US" sz="2400" b="1" dirty="0">
                <a:solidFill>
                  <a:srgbClr val="002060"/>
                </a:solidFill>
                <a:latin typeface="Times New Roman" pitchFamily="18" charset="0"/>
                <a:cs typeface="Times New Roman" pitchFamily="18" charset="0"/>
              </a:rPr>
              <a:t>3</a:t>
            </a:r>
            <a:r>
              <a:rPr lang="vi-VN" sz="2400" b="1" dirty="0">
                <a:solidFill>
                  <a:srgbClr val="002060"/>
                </a:solidFill>
                <a:latin typeface="Times New Roman" pitchFamily="18" charset="0"/>
                <a:cs typeface="Times New Roman" pitchFamily="18" charset="0"/>
              </a:rPr>
              <a:t>. </a:t>
            </a:r>
            <a:r>
              <a:rPr lang="vi-VN" sz="2400" i="1" dirty="0">
                <a:solidFill>
                  <a:srgbClr val="002060"/>
                </a:solidFill>
                <a:latin typeface="Times New Roman" pitchFamily="18" charset="0"/>
                <a:cs typeface="Times New Roman" pitchFamily="18" charset="0"/>
              </a:rPr>
              <a:t>Lời nói và ý nghĩ của ông lão ăn xin trong hai cách kể sau đây có gì khác nhau</a:t>
            </a:r>
            <a:r>
              <a:rPr lang="en-US" sz="2400" i="1" dirty="0">
                <a:solidFill>
                  <a:srgbClr val="002060"/>
                </a:solidFill>
                <a:latin typeface="Times New Roman" pitchFamily="18" charset="0"/>
                <a:cs typeface="Times New Roman" pitchFamily="18" charset="0"/>
              </a:rPr>
              <a:t>?</a:t>
            </a:r>
          </a:p>
        </p:txBody>
      </p:sp>
      <p:sp>
        <p:nvSpPr>
          <p:cNvPr id="4" name="Rectangle 3"/>
          <p:cNvSpPr/>
          <p:nvPr/>
        </p:nvSpPr>
        <p:spPr>
          <a:xfrm>
            <a:off x="179512" y="1571308"/>
            <a:ext cx="4278138" cy="1569660"/>
          </a:xfrm>
          <a:prstGeom prst="rect">
            <a:avLst/>
          </a:prstGeom>
          <a:solidFill>
            <a:srgbClr val="FFCC66"/>
          </a:solidFill>
        </p:spPr>
        <p:txBody>
          <a:bodyPr wrap="square">
            <a:spAutoFit/>
          </a:bodyPr>
          <a:lstStyle/>
          <a:p>
            <a:pPr algn="ctr"/>
            <a:r>
              <a:rPr lang="vi-VN" sz="2400" dirty="0">
                <a:latin typeface="Times New Roman" pitchFamily="18" charset="0"/>
                <a:cs typeface="Times New Roman" pitchFamily="18" charset="0"/>
              </a:rPr>
              <a:t>a</a:t>
            </a:r>
            <a:r>
              <a:rPr lang="en-US" sz="2400" dirty="0">
                <a:latin typeface="Times New Roman" pitchFamily="18" charset="0"/>
                <a:cs typeface="Times New Roman" pitchFamily="18" charset="0"/>
              </a:rPr>
              <a:t>.</a:t>
            </a:r>
            <a:r>
              <a:rPr lang="vi-VN" sz="2400" dirty="0">
                <a:latin typeface="Times New Roman" pitchFamily="18" charset="0"/>
                <a:cs typeface="Times New Roman" pitchFamily="18" charset="0"/>
              </a:rPr>
              <a:t> </a:t>
            </a:r>
            <a:endParaRPr lang="en-US" sz="2400" dirty="0" smtClean="0">
              <a:latin typeface="Times New Roman" pitchFamily="18" charset="0"/>
              <a:cs typeface="Times New Roman" pitchFamily="18" charset="0"/>
            </a:endParaRPr>
          </a:p>
          <a:p>
            <a:pPr algn="just"/>
            <a:r>
              <a:rPr lang="vi-VN" sz="2400" dirty="0" smtClean="0">
                <a:latin typeface="Times New Roman" pitchFamily="18" charset="0"/>
                <a:cs typeface="Times New Roman" pitchFamily="18" charset="0"/>
              </a:rPr>
              <a:t>- </a:t>
            </a:r>
            <a:r>
              <a:rPr lang="vi-VN" sz="2400" dirty="0">
                <a:latin typeface="Times New Roman" pitchFamily="18" charset="0"/>
                <a:cs typeface="Times New Roman" pitchFamily="18" charset="0"/>
              </a:rPr>
              <a:t>Cháu ơi, cảm ơn cháu!</a:t>
            </a:r>
            <a:r>
              <a:rPr lang="en-US" sz="2400" dirty="0">
                <a:latin typeface="Times New Roman" pitchFamily="18" charset="0"/>
                <a:cs typeface="Times New Roman" pitchFamily="18" charset="0"/>
              </a:rPr>
              <a:t> </a:t>
            </a:r>
            <a:r>
              <a:rPr lang="vi-VN" sz="2400" dirty="0">
                <a:latin typeface="Times New Roman" pitchFamily="18" charset="0"/>
                <a:cs typeface="Times New Roman" pitchFamily="18" charset="0"/>
              </a:rPr>
              <a:t>Như vậy là cháu đã cho lão rồi. - Ông lão nói bằng giọng khàn đặc.</a:t>
            </a:r>
          </a:p>
        </p:txBody>
      </p:sp>
      <p:sp>
        <p:nvSpPr>
          <p:cNvPr id="5" name="Rectangle 4"/>
          <p:cNvSpPr/>
          <p:nvPr/>
        </p:nvSpPr>
        <p:spPr>
          <a:xfrm>
            <a:off x="4637281" y="1571308"/>
            <a:ext cx="4399215" cy="1569660"/>
          </a:xfrm>
          <a:prstGeom prst="rect">
            <a:avLst/>
          </a:prstGeom>
          <a:solidFill>
            <a:srgbClr val="FFCC66"/>
          </a:solidFill>
        </p:spPr>
        <p:txBody>
          <a:bodyPr wrap="square">
            <a:spAutoFit/>
          </a:bodyPr>
          <a:lstStyle/>
          <a:p>
            <a:pPr algn="ctr"/>
            <a:r>
              <a:rPr lang="vi-VN" sz="2400" dirty="0">
                <a:latin typeface="Times New Roman" pitchFamily="18" charset="0"/>
                <a:cs typeface="Times New Roman" pitchFamily="18" charset="0"/>
              </a:rPr>
              <a:t>b</a:t>
            </a:r>
            <a:r>
              <a:rPr lang="en-US" sz="2400" dirty="0">
                <a:latin typeface="Times New Roman" pitchFamily="18" charset="0"/>
                <a:cs typeface="Times New Roman" pitchFamily="18" charset="0"/>
              </a:rPr>
              <a:t>.</a:t>
            </a:r>
            <a:r>
              <a:rPr lang="vi-VN" sz="2400" dirty="0">
                <a:latin typeface="Times New Roman" pitchFamily="18" charset="0"/>
                <a:cs typeface="Times New Roman" pitchFamily="18" charset="0"/>
              </a:rPr>
              <a:t> </a:t>
            </a:r>
            <a:endParaRPr lang="en-US" sz="2400" dirty="0" smtClean="0">
              <a:latin typeface="Times New Roman" pitchFamily="18" charset="0"/>
              <a:cs typeface="Times New Roman" pitchFamily="18" charset="0"/>
            </a:endParaRPr>
          </a:p>
          <a:p>
            <a:pPr indent="354013" algn="just"/>
            <a:r>
              <a:rPr lang="vi-VN" sz="2400" dirty="0" smtClean="0">
                <a:latin typeface="Times New Roman" pitchFamily="18" charset="0"/>
                <a:cs typeface="Times New Roman" pitchFamily="18" charset="0"/>
              </a:rPr>
              <a:t>Bằng </a:t>
            </a:r>
            <a:r>
              <a:rPr lang="vi-VN" sz="2400" dirty="0">
                <a:latin typeface="Times New Roman" pitchFamily="18" charset="0"/>
                <a:cs typeface="Times New Roman" pitchFamily="18" charset="0"/>
              </a:rPr>
              <a:t>giọng khản đặc, ông lão cảm ơn tôi và nói rằng như vậy là tôi đã cho ông rồi.</a:t>
            </a:r>
          </a:p>
        </p:txBody>
      </p:sp>
      <p:sp>
        <p:nvSpPr>
          <p:cNvPr id="9" name="Rectangle 8"/>
          <p:cNvSpPr/>
          <p:nvPr/>
        </p:nvSpPr>
        <p:spPr>
          <a:xfrm>
            <a:off x="1254809" y="3687415"/>
            <a:ext cx="2237071" cy="461665"/>
          </a:xfrm>
          <a:prstGeom prst="rect">
            <a:avLst/>
          </a:prstGeom>
          <a:solidFill>
            <a:srgbClr val="FFCCFF"/>
          </a:solidFill>
        </p:spPr>
        <p:txBody>
          <a:bodyPr wrap="square">
            <a:spAutoFit/>
          </a:bodyPr>
          <a:lstStyle/>
          <a:p>
            <a:pPr algn="just"/>
            <a:r>
              <a:rPr lang="en-US" sz="2400" b="1" dirty="0" err="1" smtClean="0">
                <a:solidFill>
                  <a:srgbClr val="FF0000"/>
                </a:solidFill>
                <a:latin typeface="Times New Roman" pitchFamily="18" charset="0"/>
                <a:cs typeface="Times New Roman" pitchFamily="18" charset="0"/>
              </a:rPr>
              <a:t>Kể</a:t>
            </a:r>
            <a:r>
              <a:rPr lang="en-US" sz="2400" b="1" dirty="0" smtClean="0">
                <a:solidFill>
                  <a:srgbClr val="FF0000"/>
                </a:solidFill>
                <a:latin typeface="Times New Roman" pitchFamily="18" charset="0"/>
                <a:cs typeface="Times New Roman" pitchFamily="18" charset="0"/>
              </a:rPr>
              <a:t> </a:t>
            </a:r>
            <a:r>
              <a:rPr lang="vi-VN" sz="2400" b="1" dirty="0" smtClean="0">
                <a:solidFill>
                  <a:srgbClr val="FF0000"/>
                </a:solidFill>
                <a:latin typeface="Times New Roman" pitchFamily="18" charset="0"/>
                <a:cs typeface="Times New Roman" pitchFamily="18" charset="0"/>
              </a:rPr>
              <a:t>nguyên văn</a:t>
            </a:r>
            <a:endParaRPr lang="vi-VN" sz="2400" b="1" dirty="0">
              <a:solidFill>
                <a:srgbClr val="FF0000"/>
              </a:solidFill>
              <a:latin typeface="Times New Roman" pitchFamily="18" charset="0"/>
              <a:cs typeface="Times New Roman" pitchFamily="18" charset="0"/>
            </a:endParaRPr>
          </a:p>
        </p:txBody>
      </p:sp>
      <p:sp>
        <p:nvSpPr>
          <p:cNvPr id="10" name="Rectangle 9"/>
          <p:cNvSpPr/>
          <p:nvPr/>
        </p:nvSpPr>
        <p:spPr>
          <a:xfrm>
            <a:off x="5235168" y="3573016"/>
            <a:ext cx="3216753" cy="830997"/>
          </a:xfrm>
          <a:prstGeom prst="rect">
            <a:avLst/>
          </a:prstGeom>
          <a:solidFill>
            <a:srgbClr val="FFCCFF"/>
          </a:solidFill>
        </p:spPr>
        <p:txBody>
          <a:bodyPr wrap="square">
            <a:spAutoFit/>
          </a:bodyPr>
          <a:lstStyle/>
          <a:p>
            <a:pPr algn="ctr"/>
            <a:r>
              <a:rPr lang="en-US" sz="2400" b="1" dirty="0" err="1" smtClean="0">
                <a:solidFill>
                  <a:srgbClr val="FF0000"/>
                </a:solidFill>
                <a:latin typeface="Times New Roman" pitchFamily="18" charset="0"/>
                <a:cs typeface="Times New Roman" pitchFamily="18" charset="0"/>
              </a:rPr>
              <a:t>Kể</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bằng</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lời</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của</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người</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kể</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chuyện</a:t>
            </a:r>
            <a:endParaRPr lang="en-US" sz="2400" b="1" dirty="0">
              <a:solidFill>
                <a:srgbClr val="FF0000"/>
              </a:solidFill>
              <a:latin typeface="Times New Roman" pitchFamily="18" charset="0"/>
              <a:cs typeface="Times New Roman" pitchFamily="18" charset="0"/>
            </a:endParaRPr>
          </a:p>
        </p:txBody>
      </p:sp>
      <p:sp>
        <p:nvSpPr>
          <p:cNvPr id="11" name="Rectangle 10"/>
          <p:cNvSpPr/>
          <p:nvPr/>
        </p:nvSpPr>
        <p:spPr>
          <a:xfrm>
            <a:off x="1043608" y="4941168"/>
            <a:ext cx="2520280" cy="461665"/>
          </a:xfrm>
          <a:prstGeom prst="rect">
            <a:avLst/>
          </a:prstGeom>
          <a:solidFill>
            <a:srgbClr val="7030A0"/>
          </a:solidFill>
        </p:spPr>
        <p:txBody>
          <a:bodyPr wrap="square">
            <a:spAutoFit/>
          </a:bodyPr>
          <a:lstStyle/>
          <a:p>
            <a:pPr algn="just"/>
            <a:r>
              <a:rPr lang="en-US" sz="2400" b="1" dirty="0" err="1" smtClean="0">
                <a:solidFill>
                  <a:schemeClr val="bg1"/>
                </a:solidFill>
                <a:latin typeface="Times New Roman" pitchFamily="18" charset="0"/>
                <a:cs typeface="Times New Roman" pitchFamily="18" charset="0"/>
              </a:rPr>
              <a:t>Lời</a:t>
            </a:r>
            <a:r>
              <a:rPr lang="en-US" sz="2400" b="1" dirty="0" smtClean="0">
                <a:solidFill>
                  <a:schemeClr val="bg1"/>
                </a:solidFill>
                <a:latin typeface="Times New Roman" pitchFamily="18" charset="0"/>
                <a:cs typeface="Times New Roman" pitchFamily="18" charset="0"/>
              </a:rPr>
              <a:t> </a:t>
            </a:r>
            <a:r>
              <a:rPr lang="en-US" sz="2400" b="1" dirty="0" err="1" smtClean="0">
                <a:solidFill>
                  <a:schemeClr val="bg1"/>
                </a:solidFill>
                <a:latin typeface="Times New Roman" pitchFamily="18" charset="0"/>
                <a:cs typeface="Times New Roman" pitchFamily="18" charset="0"/>
              </a:rPr>
              <a:t>dẫn</a:t>
            </a:r>
            <a:r>
              <a:rPr lang="en-US" sz="2400" b="1" dirty="0" smtClean="0">
                <a:solidFill>
                  <a:schemeClr val="bg1"/>
                </a:solidFill>
                <a:latin typeface="Times New Roman" pitchFamily="18" charset="0"/>
                <a:cs typeface="Times New Roman" pitchFamily="18" charset="0"/>
              </a:rPr>
              <a:t> </a:t>
            </a:r>
            <a:r>
              <a:rPr lang="en-US" sz="2400" b="1" dirty="0" err="1" smtClean="0">
                <a:solidFill>
                  <a:schemeClr val="bg1"/>
                </a:solidFill>
                <a:latin typeface="Times New Roman" pitchFamily="18" charset="0"/>
                <a:cs typeface="Times New Roman" pitchFamily="18" charset="0"/>
              </a:rPr>
              <a:t>trực</a:t>
            </a:r>
            <a:r>
              <a:rPr lang="en-US" sz="2400" b="1" dirty="0" smtClean="0">
                <a:solidFill>
                  <a:schemeClr val="bg1"/>
                </a:solidFill>
                <a:latin typeface="Times New Roman" pitchFamily="18" charset="0"/>
                <a:cs typeface="Times New Roman" pitchFamily="18" charset="0"/>
              </a:rPr>
              <a:t> </a:t>
            </a:r>
            <a:r>
              <a:rPr lang="en-US" sz="2400" b="1" dirty="0" err="1" smtClean="0">
                <a:solidFill>
                  <a:schemeClr val="bg1"/>
                </a:solidFill>
                <a:latin typeface="Times New Roman" pitchFamily="18" charset="0"/>
                <a:cs typeface="Times New Roman" pitchFamily="18" charset="0"/>
              </a:rPr>
              <a:t>tiếp</a:t>
            </a:r>
            <a:endParaRPr lang="vi-VN" sz="2400" b="1" dirty="0">
              <a:solidFill>
                <a:schemeClr val="bg1"/>
              </a:solidFill>
              <a:latin typeface="Times New Roman" pitchFamily="18" charset="0"/>
              <a:cs typeface="Times New Roman" pitchFamily="18" charset="0"/>
            </a:endParaRPr>
          </a:p>
        </p:txBody>
      </p:sp>
      <p:cxnSp>
        <p:nvCxnSpPr>
          <p:cNvPr id="6" name="Straight Connector 5"/>
          <p:cNvCxnSpPr/>
          <p:nvPr/>
        </p:nvCxnSpPr>
        <p:spPr>
          <a:xfrm>
            <a:off x="467544" y="2320220"/>
            <a:ext cx="57505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2195736" y="2681156"/>
            <a:ext cx="39277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5220072" y="4911551"/>
            <a:ext cx="3295752" cy="461665"/>
          </a:xfrm>
          <a:prstGeom prst="rect">
            <a:avLst/>
          </a:prstGeom>
          <a:solidFill>
            <a:srgbClr val="7030A0"/>
          </a:solidFill>
        </p:spPr>
        <p:txBody>
          <a:bodyPr wrap="square">
            <a:spAutoFit/>
          </a:bodyPr>
          <a:lstStyle/>
          <a:p>
            <a:pPr algn="ctr"/>
            <a:r>
              <a:rPr lang="en-US" sz="2400" b="1" dirty="0" err="1" smtClean="0">
                <a:solidFill>
                  <a:schemeClr val="bg1"/>
                </a:solidFill>
                <a:latin typeface="Times New Roman" pitchFamily="18" charset="0"/>
                <a:cs typeface="Times New Roman" pitchFamily="18" charset="0"/>
              </a:rPr>
              <a:t>Lời</a:t>
            </a:r>
            <a:r>
              <a:rPr lang="en-US" sz="2400" b="1" dirty="0" smtClean="0">
                <a:solidFill>
                  <a:schemeClr val="bg1"/>
                </a:solidFill>
                <a:latin typeface="Times New Roman" pitchFamily="18" charset="0"/>
                <a:cs typeface="Times New Roman" pitchFamily="18" charset="0"/>
              </a:rPr>
              <a:t> </a:t>
            </a:r>
            <a:r>
              <a:rPr lang="en-US" sz="2400" b="1" dirty="0" err="1" smtClean="0">
                <a:solidFill>
                  <a:schemeClr val="bg1"/>
                </a:solidFill>
                <a:latin typeface="Times New Roman" pitchFamily="18" charset="0"/>
                <a:cs typeface="Times New Roman" pitchFamily="18" charset="0"/>
              </a:rPr>
              <a:t>dẫn</a:t>
            </a:r>
            <a:r>
              <a:rPr lang="en-US" sz="2400" b="1" dirty="0" smtClean="0">
                <a:solidFill>
                  <a:schemeClr val="bg1"/>
                </a:solidFill>
                <a:latin typeface="Times New Roman" pitchFamily="18" charset="0"/>
                <a:cs typeface="Times New Roman" pitchFamily="18" charset="0"/>
              </a:rPr>
              <a:t> </a:t>
            </a:r>
            <a:r>
              <a:rPr lang="en-US" sz="2400" b="1" dirty="0" err="1" smtClean="0">
                <a:solidFill>
                  <a:schemeClr val="bg1"/>
                </a:solidFill>
                <a:latin typeface="Times New Roman" pitchFamily="18" charset="0"/>
                <a:cs typeface="Times New Roman" pitchFamily="18" charset="0"/>
              </a:rPr>
              <a:t>gián</a:t>
            </a:r>
            <a:r>
              <a:rPr lang="en-US" sz="2400" b="1" dirty="0" smtClean="0">
                <a:solidFill>
                  <a:schemeClr val="bg1"/>
                </a:solidFill>
                <a:latin typeface="Times New Roman" pitchFamily="18" charset="0"/>
                <a:cs typeface="Times New Roman" pitchFamily="18" charset="0"/>
              </a:rPr>
              <a:t> </a:t>
            </a:r>
            <a:r>
              <a:rPr lang="en-US" sz="2400" b="1" dirty="0" err="1" smtClean="0">
                <a:solidFill>
                  <a:schemeClr val="bg1"/>
                </a:solidFill>
                <a:latin typeface="Times New Roman" pitchFamily="18" charset="0"/>
                <a:cs typeface="Times New Roman" pitchFamily="18" charset="0"/>
              </a:rPr>
              <a:t>tiếp</a:t>
            </a:r>
            <a:endParaRPr lang="vi-VN" sz="2400" b="1" dirty="0">
              <a:solidFill>
                <a:schemeClr val="bg1"/>
              </a:solidFill>
              <a:latin typeface="Times New Roman" pitchFamily="18" charset="0"/>
              <a:cs typeface="Times New Roman" pitchFamily="18" charset="0"/>
            </a:endParaRPr>
          </a:p>
        </p:txBody>
      </p:sp>
      <p:cxnSp>
        <p:nvCxnSpPr>
          <p:cNvPr id="14" name="Straight Connector 13"/>
          <p:cNvCxnSpPr/>
          <p:nvPr/>
        </p:nvCxnSpPr>
        <p:spPr>
          <a:xfrm>
            <a:off x="7988852" y="2334333"/>
            <a:ext cx="92613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724128" y="2688428"/>
            <a:ext cx="39277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4" idx="2"/>
          </p:cNvCxnSpPr>
          <p:nvPr/>
        </p:nvCxnSpPr>
        <p:spPr>
          <a:xfrm>
            <a:off x="2318581" y="3140968"/>
            <a:ext cx="0" cy="471751"/>
          </a:xfrm>
          <a:prstGeom prst="straightConnector1">
            <a:avLst/>
          </a:prstGeom>
          <a:ln w="38100">
            <a:solidFill>
              <a:srgbClr val="0066FF"/>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6836888" y="3135613"/>
            <a:ext cx="0" cy="471751"/>
          </a:xfrm>
          <a:prstGeom prst="straightConnector1">
            <a:avLst/>
          </a:prstGeom>
          <a:ln w="38100">
            <a:solidFill>
              <a:srgbClr val="0066FF"/>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2318581" y="4397409"/>
            <a:ext cx="0" cy="471751"/>
          </a:xfrm>
          <a:prstGeom prst="straightConnector1">
            <a:avLst/>
          </a:prstGeom>
          <a:ln w="38100">
            <a:solidFill>
              <a:srgbClr val="0066FF"/>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6843544" y="4427519"/>
            <a:ext cx="0" cy="471751"/>
          </a:xfrm>
          <a:prstGeom prst="straightConnector1">
            <a:avLst/>
          </a:prstGeom>
          <a:ln w="38100">
            <a:solidFill>
              <a:srgbClr val="0066FF"/>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258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par>
                                <p:cTn id="23" presetID="16" presetClass="entr" presetSubtype="21" fill="hold" nodeType="with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barn(inVertical)">
                                      <p:cBhvr>
                                        <p:cTn id="25" dur="500"/>
                                        <p:tgtEl>
                                          <p:spTgt spid="18"/>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barn(inVertical)">
                                      <p:cBhvr>
                                        <p:cTn id="30" dur="500"/>
                                        <p:tgtEl>
                                          <p:spTgt spid="12"/>
                                        </p:tgtEl>
                                      </p:cBhvr>
                                    </p:animEffect>
                                  </p:childTnLst>
                                </p:cTn>
                              </p:par>
                              <p:par>
                                <p:cTn id="31" presetID="16" presetClass="entr" presetSubtype="21" fill="hold" nodeType="with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barn(inVertical)">
                                      <p:cBhvr>
                                        <p:cTn id="33" dur="500"/>
                                        <p:tgtEl>
                                          <p:spTgt spid="6"/>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barn(inVertical)">
                                      <p:cBhvr>
                                        <p:cTn id="38" dur="500"/>
                                        <p:tgtEl>
                                          <p:spTgt spid="10"/>
                                        </p:tgtEl>
                                      </p:cBhvr>
                                    </p:animEffect>
                                  </p:childTnLst>
                                </p:cTn>
                              </p:par>
                              <p:par>
                                <p:cTn id="39" presetID="16" presetClass="entr" presetSubtype="21"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barn(inVertical)">
                                      <p:cBhvr>
                                        <p:cTn id="41" dur="500"/>
                                        <p:tgtEl>
                                          <p:spTgt spid="20"/>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nodeType="click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barn(inVertical)">
                                      <p:cBhvr>
                                        <p:cTn id="46" dur="500"/>
                                        <p:tgtEl>
                                          <p:spTgt spid="15"/>
                                        </p:tgtEl>
                                      </p:cBhvr>
                                    </p:animEffect>
                                  </p:childTnLst>
                                </p:cTn>
                              </p:par>
                              <p:par>
                                <p:cTn id="47" presetID="16" presetClass="entr" presetSubtype="21" fill="hold" nodeType="with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barn(inVertical)">
                                      <p:cBhvr>
                                        <p:cTn id="49" dur="500"/>
                                        <p:tgtEl>
                                          <p:spTgt spid="14"/>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grpId="0" nodeType="clickEffect">
                                  <p:stCondLst>
                                    <p:cond delay="0"/>
                                  </p:stCondLst>
                                  <p:childTnLst>
                                    <p:set>
                                      <p:cBhvr>
                                        <p:cTn id="53" dur="1" fill="hold">
                                          <p:stCondLst>
                                            <p:cond delay="0"/>
                                          </p:stCondLst>
                                        </p:cTn>
                                        <p:tgtEl>
                                          <p:spTgt spid="11"/>
                                        </p:tgtEl>
                                        <p:attrNameLst>
                                          <p:attrName>style.visibility</p:attrName>
                                        </p:attrNameLst>
                                      </p:cBhvr>
                                      <p:to>
                                        <p:strVal val="visible"/>
                                      </p:to>
                                    </p:set>
                                    <p:animEffect transition="in" filter="barn(inVertical)">
                                      <p:cBhvr>
                                        <p:cTn id="54" dur="500"/>
                                        <p:tgtEl>
                                          <p:spTgt spid="11"/>
                                        </p:tgtEl>
                                      </p:cBhvr>
                                    </p:animEffect>
                                  </p:childTnLst>
                                </p:cTn>
                              </p:par>
                              <p:par>
                                <p:cTn id="55" presetID="16" presetClass="entr" presetSubtype="21" fill="hold" nodeType="with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barn(inVertical)">
                                      <p:cBhvr>
                                        <p:cTn id="57" dur="500"/>
                                        <p:tgtEl>
                                          <p:spTgt spid="21"/>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13"/>
                                        </p:tgtEl>
                                        <p:attrNameLst>
                                          <p:attrName>style.visibility</p:attrName>
                                        </p:attrNameLst>
                                      </p:cBhvr>
                                      <p:to>
                                        <p:strVal val="visible"/>
                                      </p:to>
                                    </p:set>
                                    <p:animEffect transition="in" filter="barn(inVertical)">
                                      <p:cBhvr>
                                        <p:cTn id="62" dur="500"/>
                                        <p:tgtEl>
                                          <p:spTgt spid="13"/>
                                        </p:tgtEl>
                                      </p:cBhvr>
                                    </p:animEffect>
                                  </p:childTnLst>
                                </p:cTn>
                              </p:par>
                              <p:par>
                                <p:cTn id="63" presetID="16" presetClass="entr" presetSubtype="21" fill="hold" nodeType="with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barn(inVertical)">
                                      <p:cBhvr>
                                        <p:cTn id="6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5" grpId="0" animBg="1"/>
      <p:bldP spid="9" grpId="0" animBg="1"/>
      <p:bldP spid="10" grpId="0" animBg="1"/>
      <p:bldP spid="11" grpId="0" animBg="1"/>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s://b-f30-zpg.zdn.vn/5969845647167497549/a1595afdfa8a06d45f9b.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3999" cy="684620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979712" y="2515163"/>
            <a:ext cx="5328592" cy="1569660"/>
          </a:xfrm>
          <a:prstGeom prst="rect">
            <a:avLst/>
          </a:prstGeom>
        </p:spPr>
        <p:txBody>
          <a:bodyPr wrap="square">
            <a:spAutoFit/>
          </a:bodyPr>
          <a:lstStyle/>
          <a:p>
            <a:pPr algn="just"/>
            <a:r>
              <a:rPr lang="en-US" sz="2400" dirty="0">
                <a:latin typeface="Times New Roman" pitchFamily="18" charset="0"/>
                <a:cs typeface="Times New Roman" pitchFamily="18" charset="0"/>
              </a:rPr>
              <a:t>1. </a:t>
            </a:r>
            <a:r>
              <a:rPr lang="en-US" sz="2400" dirty="0" err="1">
                <a:latin typeface="Times New Roman" pitchFamily="18" charset="0"/>
                <a:cs typeface="Times New Roman" pitchFamily="18" charset="0"/>
              </a:rPr>
              <a:t>Trong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bài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văn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kể</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chuyện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nhiều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khi</a:t>
            </a:r>
            <a:r>
              <a:rPr lang="en-US" sz="2400" dirty="0">
                <a:latin typeface="Times New Roman" pitchFamily="18" charset="0"/>
                <a:cs typeface="Times New Roman" pitchFamily="18" charset="0"/>
              </a:rPr>
              <a:t> ta </a:t>
            </a:r>
            <a:r>
              <a:rPr lang="en-US" sz="2400" dirty="0" err="1">
                <a:latin typeface="Times New Roman" pitchFamily="18" charset="0"/>
                <a:cs typeface="Times New Roman" pitchFamily="18" charset="0"/>
              </a:rPr>
              <a:t>phải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kể</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lại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nói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ý </a:t>
            </a:r>
            <a:r>
              <a:rPr lang="en-US" sz="2400" dirty="0" err="1">
                <a:latin typeface="Times New Roman" pitchFamily="18" charset="0"/>
                <a:cs typeface="Times New Roman" pitchFamily="18" charset="0"/>
              </a:rPr>
              <a:t>nghĩ</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nhân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vật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nói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ý </a:t>
            </a:r>
            <a:r>
              <a:rPr lang="en-US" sz="2400" dirty="0" err="1">
                <a:latin typeface="Times New Roman" pitchFamily="18" charset="0"/>
                <a:cs typeface="Times New Roman" pitchFamily="18" charset="0"/>
              </a:rPr>
              <a:t>nghĩ</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cũng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nói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tính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cách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nhân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vật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ý </a:t>
            </a:r>
            <a:r>
              <a:rPr lang="en-US" sz="2400" dirty="0" err="1">
                <a:latin typeface="Times New Roman" pitchFamily="18" charset="0"/>
                <a:cs typeface="Times New Roman" pitchFamily="18" charset="0"/>
              </a:rPr>
              <a:t>nghĩa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câu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chuyện</a:t>
            </a:r>
            <a:r>
              <a:rPr lang="en-US" sz="2400" dirty="0">
                <a:latin typeface="Times New Roman" pitchFamily="18" charset="0"/>
                <a:cs typeface="Times New Roman" pitchFamily="18" charset="0"/>
              </a:rPr>
              <a:t>. </a:t>
            </a:r>
            <a:endParaRPr lang="vi-VN" sz="2400" dirty="0">
              <a:latin typeface="Times New Roman" pitchFamily="18" charset="0"/>
              <a:cs typeface="Times New Roman" pitchFamily="18" charset="0"/>
            </a:endParaRPr>
          </a:p>
        </p:txBody>
      </p:sp>
      <p:sp>
        <p:nvSpPr>
          <p:cNvPr id="4" name="Rectangle 3"/>
          <p:cNvSpPr/>
          <p:nvPr/>
        </p:nvSpPr>
        <p:spPr>
          <a:xfrm>
            <a:off x="1989239" y="4084823"/>
            <a:ext cx="5328593" cy="1938992"/>
          </a:xfrm>
          <a:prstGeom prst="rect">
            <a:avLst/>
          </a:prstGeom>
        </p:spPr>
        <p:txBody>
          <a:bodyPr wrap="square">
            <a:spAutoFit/>
          </a:bodyPr>
          <a:lstStyle/>
          <a:p>
            <a:pPr algn="just"/>
            <a:r>
              <a:rPr lang="en-US" sz="2400" dirty="0">
                <a:latin typeface="Times New Roman" pitchFamily="18" charset="0"/>
                <a:cs typeface="Times New Roman" pitchFamily="18" charset="0"/>
              </a:rPr>
              <a:t>2. </a:t>
            </a:r>
            <a:r>
              <a:rPr lang="en-US" sz="2400" dirty="0" err="1">
                <a:latin typeface="Times New Roman" pitchFamily="18" charset="0"/>
                <a:cs typeface="Times New Roman" pitchFamily="18" charset="0"/>
              </a:rPr>
              <a:t>Có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hai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cách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kể</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lại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nói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ý </a:t>
            </a:r>
            <a:r>
              <a:rPr lang="en-US" sz="2400" dirty="0" err="1">
                <a:latin typeface="Times New Roman" pitchFamily="18" charset="0"/>
                <a:cs typeface="Times New Roman" pitchFamily="18" charset="0"/>
              </a:rPr>
              <a:t>nghĩ</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nhân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vật</a:t>
            </a:r>
            <a:r>
              <a:rPr lang="en-US" sz="2400" dirty="0">
                <a:latin typeface="Times New Roman" pitchFamily="18" charset="0"/>
                <a:cs typeface="Times New Roman" pitchFamily="18" charset="0"/>
              </a:rPr>
              <a:t>:</a:t>
            </a:r>
          </a:p>
          <a:p>
            <a:pPr marL="342900" indent="-342900" algn="just">
              <a:buFontTx/>
              <a:buChar char="-"/>
            </a:pPr>
            <a:r>
              <a:rPr lang="en-US" sz="2400" dirty="0" err="1">
                <a:latin typeface="Times New Roman" pitchFamily="18" charset="0"/>
                <a:cs typeface="Times New Roman" pitchFamily="18" charset="0"/>
              </a:rPr>
              <a:t>Kể</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nguyên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văn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dẫn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trực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tiếp</a:t>
            </a:r>
            <a:r>
              <a:rPr lang="en-US" sz="2400" dirty="0">
                <a:latin typeface="Times New Roman" pitchFamily="18" charset="0"/>
                <a:cs typeface="Times New Roman" pitchFamily="18" charset="0"/>
              </a:rPr>
              <a:t>).</a:t>
            </a:r>
          </a:p>
          <a:p>
            <a:pPr marL="342900" indent="-342900" algn="just">
              <a:buFontTx/>
              <a:buChar char="-"/>
            </a:pPr>
            <a:r>
              <a:rPr lang="en-US" sz="2400" dirty="0" err="1">
                <a:latin typeface="Times New Roman" pitchFamily="18" charset="0"/>
                <a:cs typeface="Times New Roman" pitchFamily="18" charset="0"/>
              </a:rPr>
              <a:t>Kể</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bằng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người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kể</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chuyện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dẫn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gián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tiếp</a:t>
            </a:r>
            <a:r>
              <a:rPr lang="en-US" sz="2400" dirty="0">
                <a:latin typeface="Times New Roman" pitchFamily="18" charset="0"/>
                <a:cs typeface="Times New Roman" pitchFamily="18" charset="0"/>
              </a:rPr>
              <a:t>).</a:t>
            </a:r>
            <a:endParaRPr lang="vi-VN" sz="2400" dirty="0">
              <a:latin typeface="Times New Roman" pitchFamily="18" charset="0"/>
              <a:cs typeface="Times New Roman" pitchFamily="18" charset="0"/>
            </a:endParaRPr>
          </a:p>
        </p:txBody>
      </p:sp>
    </p:spTree>
    <p:extLst>
      <p:ext uri="{BB962C8B-B14F-4D97-AF65-F5344CB8AC3E}">
        <p14:creationId xmlns:p14="http://schemas.microsoft.com/office/powerpoint/2010/main" val="94888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Bộ Hinh Nền Powerpoint 3D Đẹp, Đơn Giản, Dễ Thương, Chuyên Nghiệp"/>
          <p:cNvPicPr>
            <a:picLocks noChangeAspect="1" noChangeArrowheads="1"/>
          </p:cNvPicPr>
          <p:nvPr/>
        </p:nvPicPr>
        <p:blipFill>
          <a:blip r:embed="rId2">
            <a:extLst>
              <a:ext uri="{BEBA8EAE-BF5A-486C-A8C5-ECC9F3942E4B}">
                <a14:imgProps xmlns:a14="http://schemas.microsoft.com/office/drawing/2010/main">
                  <a14:imgLayer r:embed="rId3">
                    <a14:imgEffect>
                      <a14:artisticLineDrawing/>
                    </a14:imgEffect>
                  </a14:imgLayer>
                </a14:imgProps>
              </a:ext>
              <a:ext uri="{28A0092B-C50C-407E-A947-70E740481C1C}">
                <a14:useLocalDpi xmlns:a14="http://schemas.microsoft.com/office/drawing/2010/main" val="0"/>
              </a:ext>
            </a:extLst>
          </a:blip>
          <a:srcRect/>
          <a:stretch>
            <a:fillRect/>
          </a:stretch>
        </p:blipFill>
        <p:spPr bwMode="auto">
          <a:xfrm>
            <a:off x="-23471" y="-27384"/>
            <a:ext cx="9131876" cy="6885384"/>
          </a:xfrm>
          <a:prstGeom prst="rect">
            <a:avLst/>
          </a:prstGeom>
          <a:noFill/>
          <a:extLst>
            <a:ext uri="{909E8E84-426E-40DD-AFC4-6F175D3DCCD1}">
              <a14:hiddenFill xmlns:a14="http://schemas.microsoft.com/office/drawing/2010/main">
                <a:solidFill>
                  <a:srgbClr val="FFFFFF"/>
                </a:solidFill>
              </a14:hiddenFill>
            </a:ext>
          </a:extLst>
        </p:spPr>
      </p:pic>
      <p:sp>
        <p:nvSpPr>
          <p:cNvPr id="8" name="AutoShape 11"/>
          <p:cNvSpPr>
            <a:spLocks noChangeArrowheads="1"/>
          </p:cNvSpPr>
          <p:nvPr/>
        </p:nvSpPr>
        <p:spPr bwMode="auto">
          <a:xfrm>
            <a:off x="28184" y="-15151"/>
            <a:ext cx="4929222" cy="634722"/>
          </a:xfrm>
          <a:prstGeom prst="horizontalScroll">
            <a:avLst>
              <a:gd name="adj" fmla="val 12500"/>
            </a:avLst>
          </a:prstGeom>
          <a:noFill/>
          <a:ln>
            <a:noFill/>
            <a:headEnd/>
            <a:tailEnd/>
          </a:ln>
        </p:spPr>
        <p:style>
          <a:lnRef idx="2">
            <a:schemeClr val="accent5"/>
          </a:lnRef>
          <a:fillRef idx="1">
            <a:schemeClr val="lt1"/>
          </a:fillRef>
          <a:effectRef idx="0">
            <a:schemeClr val="accent5"/>
          </a:effectRef>
          <a:fontRef idx="minor">
            <a:schemeClr val="dk1"/>
          </a:fontRef>
        </p:style>
        <p:txBody>
          <a:bodyPr wrap="none" anchor="ctr"/>
          <a:lstStyle/>
          <a:p>
            <a:pPr algn="just">
              <a:defRPr/>
            </a:pPr>
            <a:r>
              <a:rPr lang="en-US" sz="2400" b="1" dirty="0">
                <a:solidFill>
                  <a:srgbClr val="000099"/>
                </a:solidFill>
                <a:latin typeface="Times New Roman" pitchFamily="18" charset="0"/>
                <a:cs typeface="Times New Roman" pitchFamily="18" charset="0"/>
              </a:rPr>
              <a:t>II. LUYỆN TẬP</a:t>
            </a:r>
          </a:p>
        </p:txBody>
      </p:sp>
      <p:sp>
        <p:nvSpPr>
          <p:cNvPr id="10" name="Rectangle 9"/>
          <p:cNvSpPr/>
          <p:nvPr/>
        </p:nvSpPr>
        <p:spPr>
          <a:xfrm>
            <a:off x="-32" y="607338"/>
            <a:ext cx="9144000" cy="523220"/>
          </a:xfrm>
          <a:prstGeom prst="rect">
            <a:avLst/>
          </a:prstGeom>
        </p:spPr>
        <p:txBody>
          <a:bodyPr wrap="square">
            <a:spAutoFit/>
          </a:bodyPr>
          <a:lstStyle/>
          <a:p>
            <a:pPr>
              <a:spcBef>
                <a:spcPct val="50000"/>
              </a:spcBef>
              <a:buNone/>
              <a:defRPr/>
            </a:pPr>
            <a:r>
              <a:rPr lang="vi-VN" sz="2800" dirty="0">
                <a:cs typeface="Times New Roman" pitchFamily="18" charset="0"/>
              </a:rPr>
              <a:t>     </a:t>
            </a:r>
          </a:p>
        </p:txBody>
      </p:sp>
      <p:sp>
        <p:nvSpPr>
          <p:cNvPr id="6" name="Rectangle 5"/>
          <p:cNvSpPr/>
          <p:nvPr/>
        </p:nvSpPr>
        <p:spPr>
          <a:xfrm>
            <a:off x="28184" y="619571"/>
            <a:ext cx="9099755" cy="461665"/>
          </a:xfrm>
          <a:prstGeom prst="rect">
            <a:avLst/>
          </a:prstGeom>
          <a:solidFill>
            <a:schemeClr val="bg1"/>
          </a:solidFill>
        </p:spPr>
        <p:txBody>
          <a:bodyPr wrap="square">
            <a:spAutoFit/>
          </a:bodyPr>
          <a:lstStyle/>
          <a:p>
            <a:pPr algn="just">
              <a:buNone/>
            </a:pPr>
            <a:r>
              <a:rPr lang="en-US" sz="2400" b="1" dirty="0">
                <a:solidFill>
                  <a:srgbClr val="002060"/>
                </a:solidFill>
                <a:latin typeface="Times New Roman" pitchFamily="18" charset="0"/>
                <a:cs typeface="Times New Roman" pitchFamily="18" charset="0"/>
              </a:rPr>
              <a:t>1. </a:t>
            </a:r>
            <a:r>
              <a:rPr lang="vi-VN" sz="2400" i="1" dirty="0">
                <a:solidFill>
                  <a:srgbClr val="002060"/>
                </a:solidFill>
                <a:latin typeface="Times New Roman" pitchFamily="18" charset="0"/>
                <a:cs typeface="Times New Roman" pitchFamily="18" charset="0"/>
              </a:rPr>
              <a:t>Tìm lời dẫn trực tiếp và lời dẫn gián tiếp trong đoạn văn sau:</a:t>
            </a:r>
            <a:endParaRPr lang="en-US" sz="2400" b="1" i="1" dirty="0">
              <a:solidFill>
                <a:srgbClr val="002060"/>
              </a:solidFill>
              <a:latin typeface="Times New Roman" pitchFamily="18" charset="0"/>
              <a:cs typeface="Times New Roman" pitchFamily="18" charset="0"/>
            </a:endParaRPr>
          </a:p>
        </p:txBody>
      </p:sp>
      <p:sp>
        <p:nvSpPr>
          <p:cNvPr id="3" name="Rectangle 2"/>
          <p:cNvSpPr/>
          <p:nvPr/>
        </p:nvSpPr>
        <p:spPr>
          <a:xfrm>
            <a:off x="323528" y="1130558"/>
            <a:ext cx="8352928" cy="3046988"/>
          </a:xfrm>
          <a:prstGeom prst="rect">
            <a:avLst/>
          </a:prstGeom>
        </p:spPr>
        <p:txBody>
          <a:bodyPr wrap="square">
            <a:spAutoFit/>
          </a:bodyPr>
          <a:lstStyle/>
          <a:p>
            <a:pPr algn="just"/>
            <a:r>
              <a:rPr lang="en-US" sz="2400" dirty="0">
                <a:latin typeface="Times New Roman" pitchFamily="18" charset="0"/>
                <a:cs typeface="Times New Roman" pitchFamily="18" charset="0"/>
              </a:rPr>
              <a:t>      </a:t>
            </a:r>
            <a:r>
              <a:rPr lang="vi-VN" sz="2400" dirty="0">
                <a:latin typeface="Times New Roman" pitchFamily="18" charset="0"/>
                <a:cs typeface="Times New Roman" pitchFamily="18" charset="0"/>
              </a:rPr>
              <a:t>Ba cậu bé rủ nhau vào rừng. Vì mải chơi nên các cậu về khá muộn. Ba cậu bàn nhau xem nên nói thế nào để bố mẹ khỏi mắng. Cậu bé thứ nhất định nói dối là bị chó sói đuổi.</a:t>
            </a:r>
          </a:p>
          <a:p>
            <a:pPr algn="just"/>
            <a:r>
              <a:rPr lang="en-US" sz="2400" dirty="0">
                <a:latin typeface="Times New Roman" pitchFamily="18" charset="0"/>
                <a:cs typeface="Times New Roman" pitchFamily="18" charset="0"/>
              </a:rPr>
              <a:t>     </a:t>
            </a:r>
            <a:r>
              <a:rPr lang="vi-VN" sz="2400" dirty="0">
                <a:latin typeface="Times New Roman" pitchFamily="18" charset="0"/>
                <a:cs typeface="Times New Roman" pitchFamily="18" charset="0"/>
              </a:rPr>
              <a:t>Cậu thứ hai bảo :</a:t>
            </a:r>
          </a:p>
          <a:p>
            <a:pPr algn="just"/>
            <a:r>
              <a:rPr lang="en-US" sz="2400" dirty="0">
                <a:latin typeface="Times New Roman" pitchFamily="18" charset="0"/>
                <a:cs typeface="Times New Roman" pitchFamily="18" charset="0"/>
              </a:rPr>
              <a:t>      </a:t>
            </a:r>
            <a:r>
              <a:rPr lang="vi-VN" sz="2400" dirty="0">
                <a:latin typeface="Times New Roman" pitchFamily="18" charset="0"/>
                <a:cs typeface="Times New Roman" pitchFamily="18" charset="0"/>
              </a:rPr>
              <a:t>- Còn tớ, tớ sẽ nói là đang đi thì gặp ông ngoại.</a:t>
            </a:r>
          </a:p>
          <a:p>
            <a:pPr algn="just"/>
            <a:r>
              <a:rPr lang="en-US" sz="2400" dirty="0">
                <a:latin typeface="Times New Roman" pitchFamily="18" charset="0"/>
                <a:cs typeface="Times New Roman" pitchFamily="18" charset="0"/>
              </a:rPr>
              <a:t>      </a:t>
            </a:r>
            <a:r>
              <a:rPr lang="vi-VN" sz="2400" dirty="0">
                <a:latin typeface="Times New Roman" pitchFamily="18" charset="0"/>
                <a:cs typeface="Times New Roman" pitchFamily="18" charset="0"/>
              </a:rPr>
              <a:t>- Theo tớ, tốt nhất là chúng mình nhận lỗi với bố mẹ. - Cậu thứ ba bàn.</a:t>
            </a:r>
          </a:p>
          <a:p>
            <a:pPr algn="r"/>
            <a:r>
              <a:rPr lang="vi-VN" sz="2400" dirty="0">
                <a:latin typeface="Times New Roman" pitchFamily="18" charset="0"/>
                <a:cs typeface="Times New Roman" pitchFamily="18" charset="0"/>
              </a:rPr>
              <a:t>TIẾNG VIỆT 2 (1988</a:t>
            </a:r>
            <a:r>
              <a:rPr lang="en-US" sz="2400" dirty="0">
                <a:latin typeface="Times New Roman" pitchFamily="18" charset="0"/>
                <a:cs typeface="Times New Roman" pitchFamily="18" charset="0"/>
              </a:rPr>
              <a:t>)</a:t>
            </a:r>
            <a:endParaRPr lang="vi-VN" sz="2400" dirty="0">
              <a:latin typeface="Times New Roman" pitchFamily="18" charset="0"/>
              <a:cs typeface="Times New Roman" pitchFamily="18" charset="0"/>
            </a:endParaRPr>
          </a:p>
        </p:txBody>
      </p:sp>
      <p:sp>
        <p:nvSpPr>
          <p:cNvPr id="4" name="Rectangle 3"/>
          <p:cNvSpPr/>
          <p:nvPr/>
        </p:nvSpPr>
        <p:spPr>
          <a:xfrm>
            <a:off x="28183" y="4177546"/>
            <a:ext cx="9080221" cy="461665"/>
          </a:xfrm>
          <a:prstGeom prst="rect">
            <a:avLst/>
          </a:prstGeom>
        </p:spPr>
        <p:txBody>
          <a:bodyPr wrap="square">
            <a:spAutoFit/>
          </a:bodyPr>
          <a:lstStyle/>
          <a:p>
            <a:r>
              <a:rPr lang="vi-VN" sz="2400" b="1" dirty="0">
                <a:latin typeface="Times New Roman" pitchFamily="18" charset="0"/>
                <a:cs typeface="Times New Roman" pitchFamily="18" charset="0"/>
              </a:rPr>
              <a:t>Lời dẫn gián tiếp</a:t>
            </a:r>
            <a:r>
              <a:rPr lang="vi-VN" sz="2400" dirty="0">
                <a:latin typeface="Times New Roman" pitchFamily="18" charset="0"/>
                <a:cs typeface="Times New Roman" pitchFamily="18" charset="0"/>
              </a:rPr>
              <a:t>: Cậu bé thứ nhất định nói dối là bị chó sói đuổi.</a:t>
            </a:r>
            <a:endParaRPr lang="en-US" sz="2400" dirty="0">
              <a:latin typeface="Times New Roman" pitchFamily="18" charset="0"/>
              <a:cs typeface="Times New Roman" pitchFamily="18" charset="0"/>
            </a:endParaRPr>
          </a:p>
        </p:txBody>
      </p:sp>
      <p:sp>
        <p:nvSpPr>
          <p:cNvPr id="5" name="Rectangle 4"/>
          <p:cNvSpPr/>
          <p:nvPr/>
        </p:nvSpPr>
        <p:spPr>
          <a:xfrm>
            <a:off x="28184" y="4655003"/>
            <a:ext cx="8864295" cy="1200329"/>
          </a:xfrm>
          <a:prstGeom prst="rect">
            <a:avLst/>
          </a:prstGeom>
        </p:spPr>
        <p:txBody>
          <a:bodyPr wrap="square">
            <a:spAutoFit/>
          </a:bodyPr>
          <a:lstStyle/>
          <a:p>
            <a:r>
              <a:rPr lang="vi-VN" sz="2400" b="1" dirty="0">
                <a:latin typeface="Times New Roman" pitchFamily="18" charset="0"/>
                <a:cs typeface="Times New Roman" pitchFamily="18" charset="0"/>
              </a:rPr>
              <a:t>Lời dẫn trực tiếp:</a:t>
            </a:r>
          </a:p>
          <a:p>
            <a:r>
              <a:rPr lang="en-US" sz="2400" dirty="0">
                <a:latin typeface="Times New Roman" pitchFamily="18" charset="0"/>
                <a:cs typeface="Times New Roman" pitchFamily="18" charset="0"/>
              </a:rPr>
              <a:t>   </a:t>
            </a:r>
            <a:r>
              <a:rPr lang="vi-VN" sz="2400" dirty="0">
                <a:latin typeface="Times New Roman" pitchFamily="18" charset="0"/>
                <a:cs typeface="Times New Roman" pitchFamily="18" charset="0"/>
              </a:rPr>
              <a:t>+ Còn tớ, tớ sẽ nói là đang đi thì gặp ông ngoại</a:t>
            </a:r>
            <a:r>
              <a:rPr lang="en-US" sz="2400" dirty="0">
                <a:latin typeface="Times New Roman" pitchFamily="18" charset="0"/>
                <a:cs typeface="Times New Roman" pitchFamily="18" charset="0"/>
              </a:rPr>
              <a:t>.</a:t>
            </a:r>
            <a:endParaRPr lang="vi-VN" sz="2400" dirty="0">
              <a:latin typeface="Times New Roman" pitchFamily="18" charset="0"/>
              <a:cs typeface="Times New Roman" pitchFamily="18" charset="0"/>
            </a:endParaRPr>
          </a:p>
          <a:p>
            <a:r>
              <a:rPr lang="en-US" sz="2400" dirty="0">
                <a:latin typeface="Times New Roman" pitchFamily="18" charset="0"/>
                <a:cs typeface="Times New Roman" pitchFamily="18" charset="0"/>
              </a:rPr>
              <a:t>   </a:t>
            </a:r>
            <a:r>
              <a:rPr lang="vi-VN" sz="2400" dirty="0">
                <a:latin typeface="Times New Roman" pitchFamily="18" charset="0"/>
                <a:cs typeface="Times New Roman" pitchFamily="18" charset="0"/>
              </a:rPr>
              <a:t>+</a:t>
            </a:r>
            <a:r>
              <a:rPr lang="en-US" sz="2400" dirty="0">
                <a:latin typeface="Times New Roman" pitchFamily="18" charset="0"/>
                <a:cs typeface="Times New Roman" pitchFamily="18" charset="0"/>
              </a:rPr>
              <a:t> </a:t>
            </a:r>
            <a:r>
              <a:rPr lang="vi-VN" sz="2400" dirty="0">
                <a:latin typeface="Times New Roman" pitchFamily="18" charset="0"/>
                <a:cs typeface="Times New Roman" pitchFamily="18" charset="0"/>
              </a:rPr>
              <a:t>Theo tớ, tốt nhất là chúng mình nhận lỗi với bố mẹ</a:t>
            </a:r>
            <a:r>
              <a:rPr lang="en-US" sz="2400" dirty="0">
                <a:latin typeface="Times New Roman" pitchFamily="18" charset="0"/>
                <a:cs typeface="Times New Roman" pitchFamily="18" charset="0"/>
              </a:rPr>
              <a:t>. </a:t>
            </a:r>
            <a:endParaRPr lang="vi-VN" sz="2400" dirty="0">
              <a:latin typeface="Times New Roman" pitchFamily="18" charset="0"/>
              <a:cs typeface="Times New Roman" pitchFamily="18" charset="0"/>
            </a:endParaRPr>
          </a:p>
        </p:txBody>
      </p:sp>
    </p:spTree>
  </p:cSld>
  <p:clrMapOvr>
    <a:masterClrMapping/>
  </p:clrMapOvr>
  <p:transition spd="slow">
    <p:cover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barn(inVertical)">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barn(inVertical)">
                                      <p:cBhvr>
                                        <p:cTn id="2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 grpId="0" animBg="1"/>
      <p:bldP spid="3" grpId="0"/>
      <p:bldP spid="4"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200 Hình Nền PowerPoint Thuyết Trình Đẹp - Đề án 2020 - Tổng Hợp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18" y="0"/>
            <a:ext cx="9156118"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37448" y="332655"/>
            <a:ext cx="9006551" cy="461665"/>
          </a:xfrm>
          <a:prstGeom prst="rect">
            <a:avLst/>
          </a:prstGeom>
          <a:solidFill>
            <a:schemeClr val="bg1"/>
          </a:solidFill>
        </p:spPr>
        <p:txBody>
          <a:bodyPr wrap="square" rtlCol="0">
            <a:spAutoFit/>
          </a:bodyPr>
          <a:lstStyle/>
          <a:p>
            <a:pPr algn="just"/>
            <a:r>
              <a:rPr lang="en-US" sz="2400" b="1" dirty="0">
                <a:latin typeface="Times New Roman" pitchFamily="18" charset="0"/>
                <a:cs typeface="Times New Roman" pitchFamily="18" charset="0"/>
              </a:rPr>
              <a:t>2. </a:t>
            </a:r>
            <a:r>
              <a:rPr lang="vi-VN" sz="2400" i="1" dirty="0">
                <a:latin typeface="Times New Roman" pitchFamily="18" charset="0"/>
                <a:cs typeface="Times New Roman" pitchFamily="18" charset="0"/>
              </a:rPr>
              <a:t>Chuyển lời dẫn gián tiếp trong đoạn văn sau thành lời dẫn trực tiếp</a:t>
            </a:r>
            <a:r>
              <a:rPr lang="en-US" sz="2400" i="1" dirty="0">
                <a:latin typeface="Times New Roman" pitchFamily="18" charset="0"/>
                <a:cs typeface="Times New Roman" pitchFamily="18" charset="0"/>
              </a:rPr>
              <a:t>:</a:t>
            </a:r>
          </a:p>
        </p:txBody>
      </p:sp>
      <p:sp>
        <p:nvSpPr>
          <p:cNvPr id="3" name="Rectangle 2"/>
          <p:cNvSpPr/>
          <p:nvPr/>
        </p:nvSpPr>
        <p:spPr>
          <a:xfrm>
            <a:off x="0" y="980728"/>
            <a:ext cx="9144000" cy="1200329"/>
          </a:xfrm>
          <a:prstGeom prst="rect">
            <a:avLst/>
          </a:prstGeom>
          <a:solidFill>
            <a:schemeClr val="bg1"/>
          </a:solidFill>
        </p:spPr>
        <p:txBody>
          <a:bodyPr wrap="square">
            <a:spAutoFit/>
          </a:bodyPr>
          <a:lstStyle/>
          <a:p>
            <a:pPr algn="just"/>
            <a:r>
              <a:rPr lang="vi-VN" sz="2400" dirty="0">
                <a:latin typeface="Times New Roman" pitchFamily="18" charset="0"/>
                <a:cs typeface="Times New Roman" pitchFamily="18" charset="0"/>
              </a:rPr>
              <a:t>Vua nhìn thấy những miếng trầu têm rất khéo bèn hỏi bà hàng nước xem trầu đó ai têm. Bà lão bảo chính tay bà têm. Vua gặng hỏi mãi, bà lão đành nói thật là con gái bà têm.</a:t>
            </a:r>
            <a:endParaRPr lang="en-US" sz="2400" dirty="0">
              <a:latin typeface="Times New Roman" pitchFamily="18" charset="0"/>
              <a:cs typeface="Times New Roman"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1366058677"/>
              </p:ext>
            </p:extLst>
          </p:nvPr>
        </p:nvGraphicFramePr>
        <p:xfrm>
          <a:off x="-12120" y="2348880"/>
          <a:ext cx="9156118" cy="4536504"/>
        </p:xfrm>
        <a:graphic>
          <a:graphicData uri="http://schemas.openxmlformats.org/drawingml/2006/table">
            <a:tbl>
              <a:tblPr firstRow="1" bandRow="1">
                <a:tableStyleId>{5C22544A-7EE6-4342-B048-85BDC9FD1C3A}</a:tableStyleId>
              </a:tblPr>
              <a:tblGrid>
                <a:gridCol w="4440104">
                  <a:extLst>
                    <a:ext uri="{9D8B030D-6E8A-4147-A177-3AD203B41FA5}">
                      <a16:colId xmlns="" xmlns:a16="http://schemas.microsoft.com/office/drawing/2014/main" val="20000"/>
                    </a:ext>
                  </a:extLst>
                </a:gridCol>
                <a:gridCol w="4716014">
                  <a:extLst>
                    <a:ext uri="{9D8B030D-6E8A-4147-A177-3AD203B41FA5}">
                      <a16:colId xmlns="" xmlns:a16="http://schemas.microsoft.com/office/drawing/2014/main" val="20001"/>
                    </a:ext>
                  </a:extLst>
                </a:gridCol>
              </a:tblGrid>
              <a:tr h="504056">
                <a:tc>
                  <a:txBody>
                    <a:bodyPr/>
                    <a:lstStyle/>
                    <a:p>
                      <a:pPr algn="ctr"/>
                      <a:r>
                        <a:rPr lang="en-US" sz="2400" dirty="0" err="1">
                          <a:solidFill>
                            <a:schemeClr val="tx1"/>
                          </a:solidFill>
                          <a:latin typeface="Times New Roman" pitchFamily="18" charset="0"/>
                          <a:cs typeface="Times New Roman" pitchFamily="18" charset="0"/>
                        </a:rPr>
                        <a:t>Lời</a:t>
                      </a:r>
                      <a:r>
                        <a:rPr lang="en-US" sz="2400" baseline="0" dirty="0">
                          <a:solidFill>
                            <a:schemeClr val="tx1"/>
                          </a:solidFill>
                          <a:latin typeface="Times New Roman" pitchFamily="18" charset="0"/>
                          <a:cs typeface="Times New Roman" pitchFamily="18" charset="0"/>
                        </a:rPr>
                        <a:t> </a:t>
                      </a:r>
                      <a:r>
                        <a:rPr lang="en-US" sz="2400" baseline="0" dirty="0" err="1">
                          <a:solidFill>
                            <a:schemeClr val="tx1"/>
                          </a:solidFill>
                          <a:latin typeface="Times New Roman" pitchFamily="18" charset="0"/>
                          <a:cs typeface="Times New Roman" pitchFamily="18" charset="0"/>
                        </a:rPr>
                        <a:t>dẫn</a:t>
                      </a:r>
                      <a:r>
                        <a:rPr lang="en-US" sz="2400" baseline="0" dirty="0">
                          <a:solidFill>
                            <a:schemeClr val="tx1"/>
                          </a:solidFill>
                          <a:latin typeface="Times New Roman" pitchFamily="18" charset="0"/>
                          <a:cs typeface="Times New Roman" pitchFamily="18" charset="0"/>
                        </a:rPr>
                        <a:t> </a:t>
                      </a:r>
                      <a:r>
                        <a:rPr lang="en-US" sz="2400" baseline="0" dirty="0" err="1">
                          <a:solidFill>
                            <a:schemeClr val="tx1"/>
                          </a:solidFill>
                          <a:latin typeface="Times New Roman" pitchFamily="18" charset="0"/>
                          <a:cs typeface="Times New Roman" pitchFamily="18" charset="0"/>
                        </a:rPr>
                        <a:t>gián</a:t>
                      </a:r>
                      <a:r>
                        <a:rPr lang="en-US" sz="2400" baseline="0" dirty="0">
                          <a:solidFill>
                            <a:schemeClr val="tx1"/>
                          </a:solidFill>
                          <a:latin typeface="Times New Roman" pitchFamily="18" charset="0"/>
                          <a:cs typeface="Times New Roman" pitchFamily="18" charset="0"/>
                        </a:rPr>
                        <a:t> </a:t>
                      </a:r>
                      <a:r>
                        <a:rPr lang="en-US" sz="2400" baseline="0" dirty="0" err="1">
                          <a:solidFill>
                            <a:schemeClr val="tx1"/>
                          </a:solidFill>
                          <a:latin typeface="Times New Roman" pitchFamily="18" charset="0"/>
                          <a:cs typeface="Times New Roman" pitchFamily="18" charset="0"/>
                        </a:rPr>
                        <a:t>tiếp</a:t>
                      </a:r>
                      <a:endParaRPr lang="en-US" sz="2400" dirty="0">
                        <a:solidFill>
                          <a:schemeClr val="tx1"/>
                        </a:solidFill>
                        <a:latin typeface="Times New Roman" pitchFamily="18" charset="0"/>
                        <a:cs typeface="Times New Roman" pitchFamily="18" charset="0"/>
                      </a:endParaRPr>
                    </a:p>
                  </a:txBody>
                  <a:tcPr>
                    <a:solidFill>
                      <a:schemeClr val="accent4">
                        <a:lumMod val="60000"/>
                        <a:lumOff val="40000"/>
                      </a:schemeClr>
                    </a:solidFill>
                  </a:tcPr>
                </a:tc>
                <a:tc>
                  <a:txBody>
                    <a:bodyPr/>
                    <a:lstStyle/>
                    <a:p>
                      <a:pPr algn="ctr"/>
                      <a:r>
                        <a:rPr lang="en-US" sz="2400" dirty="0" err="1">
                          <a:solidFill>
                            <a:schemeClr val="tx1"/>
                          </a:solidFill>
                          <a:latin typeface="Times New Roman" pitchFamily="18" charset="0"/>
                          <a:cs typeface="Times New Roman" pitchFamily="18" charset="0"/>
                        </a:rPr>
                        <a:t>Lời</a:t>
                      </a:r>
                      <a:r>
                        <a:rPr lang="en-US" sz="2400" baseline="0" dirty="0">
                          <a:solidFill>
                            <a:schemeClr val="tx1"/>
                          </a:solidFill>
                          <a:latin typeface="Times New Roman" pitchFamily="18" charset="0"/>
                          <a:cs typeface="Times New Roman" pitchFamily="18" charset="0"/>
                        </a:rPr>
                        <a:t> </a:t>
                      </a:r>
                      <a:r>
                        <a:rPr lang="en-US" sz="2400" baseline="0" dirty="0" err="1">
                          <a:solidFill>
                            <a:schemeClr val="tx1"/>
                          </a:solidFill>
                          <a:latin typeface="Times New Roman" pitchFamily="18" charset="0"/>
                          <a:cs typeface="Times New Roman" pitchFamily="18" charset="0"/>
                        </a:rPr>
                        <a:t>dẫn</a:t>
                      </a:r>
                      <a:r>
                        <a:rPr lang="en-US" sz="2400" baseline="0" dirty="0">
                          <a:solidFill>
                            <a:schemeClr val="tx1"/>
                          </a:solidFill>
                          <a:latin typeface="Times New Roman" pitchFamily="18" charset="0"/>
                          <a:cs typeface="Times New Roman" pitchFamily="18" charset="0"/>
                        </a:rPr>
                        <a:t> </a:t>
                      </a:r>
                      <a:r>
                        <a:rPr lang="en-US" sz="2400" baseline="0" dirty="0" err="1">
                          <a:solidFill>
                            <a:schemeClr val="tx1"/>
                          </a:solidFill>
                          <a:latin typeface="Times New Roman" pitchFamily="18" charset="0"/>
                          <a:cs typeface="Times New Roman" pitchFamily="18" charset="0"/>
                        </a:rPr>
                        <a:t>trực</a:t>
                      </a:r>
                      <a:r>
                        <a:rPr lang="en-US" sz="2400" baseline="0" dirty="0">
                          <a:solidFill>
                            <a:schemeClr val="tx1"/>
                          </a:solidFill>
                          <a:latin typeface="Times New Roman" pitchFamily="18" charset="0"/>
                          <a:cs typeface="Times New Roman" pitchFamily="18" charset="0"/>
                        </a:rPr>
                        <a:t> </a:t>
                      </a:r>
                      <a:r>
                        <a:rPr lang="en-US" sz="2400" baseline="0" dirty="0" err="1">
                          <a:solidFill>
                            <a:schemeClr val="tx1"/>
                          </a:solidFill>
                          <a:latin typeface="Times New Roman" pitchFamily="18" charset="0"/>
                          <a:cs typeface="Times New Roman" pitchFamily="18" charset="0"/>
                        </a:rPr>
                        <a:t>tiếp</a:t>
                      </a:r>
                      <a:endParaRPr lang="en-US" sz="2400" dirty="0">
                        <a:solidFill>
                          <a:schemeClr val="tx1"/>
                        </a:solidFill>
                        <a:latin typeface="Times New Roman" pitchFamily="18" charset="0"/>
                        <a:cs typeface="Times New Roman" pitchFamily="18" charset="0"/>
                      </a:endParaRPr>
                    </a:p>
                  </a:txBody>
                  <a:tcPr>
                    <a:solidFill>
                      <a:schemeClr val="accent4">
                        <a:lumMod val="60000"/>
                        <a:lumOff val="40000"/>
                      </a:schemeClr>
                    </a:solidFill>
                  </a:tcPr>
                </a:tc>
                <a:extLst>
                  <a:ext uri="{0D108BD9-81ED-4DB2-BD59-A6C34878D82A}">
                    <a16:rowId xmlns="" xmlns:a16="http://schemas.microsoft.com/office/drawing/2014/main" val="10000"/>
                  </a:ext>
                </a:extLst>
              </a:tr>
              <a:tr h="1224136">
                <a:tc>
                  <a:txBody>
                    <a:bodyPr/>
                    <a:lstStyle/>
                    <a:p>
                      <a:endParaRPr lang="en-US" dirty="0">
                        <a:solidFill>
                          <a:schemeClr val="tx1"/>
                        </a:solidFill>
                      </a:endParaRPr>
                    </a:p>
                  </a:txBody>
                  <a:tcPr/>
                </a:tc>
                <a:tc>
                  <a:txBody>
                    <a:bodyPr/>
                    <a:lstStyle/>
                    <a:p>
                      <a:endParaRPr lang="en-US">
                        <a:solidFill>
                          <a:schemeClr val="tx1"/>
                        </a:solidFill>
                      </a:endParaRPr>
                    </a:p>
                  </a:txBody>
                  <a:tcPr/>
                </a:tc>
                <a:extLst>
                  <a:ext uri="{0D108BD9-81ED-4DB2-BD59-A6C34878D82A}">
                    <a16:rowId xmlns="" xmlns:a16="http://schemas.microsoft.com/office/drawing/2014/main" val="10001"/>
                  </a:ext>
                </a:extLst>
              </a:tr>
              <a:tr h="1127280">
                <a:tc>
                  <a:txBody>
                    <a:bodyPr/>
                    <a:lstStyle/>
                    <a:p>
                      <a:endParaRPr lang="en-US" dirty="0">
                        <a:solidFill>
                          <a:schemeClr val="tx1"/>
                        </a:solidFill>
                      </a:endParaRPr>
                    </a:p>
                  </a:txBody>
                  <a:tcPr/>
                </a:tc>
                <a:tc>
                  <a:txBody>
                    <a:bodyPr/>
                    <a:lstStyle/>
                    <a:p>
                      <a:endParaRPr lang="en-US" dirty="0">
                        <a:solidFill>
                          <a:schemeClr val="tx1"/>
                        </a:solidFill>
                      </a:endParaRPr>
                    </a:p>
                  </a:txBody>
                  <a:tcPr/>
                </a:tc>
                <a:extLst>
                  <a:ext uri="{0D108BD9-81ED-4DB2-BD59-A6C34878D82A}">
                    <a16:rowId xmlns="" xmlns:a16="http://schemas.microsoft.com/office/drawing/2014/main" val="10002"/>
                  </a:ext>
                </a:extLst>
              </a:tr>
              <a:tr h="1681032">
                <a:tc>
                  <a:txBody>
                    <a:bodyPr/>
                    <a:lstStyle/>
                    <a:p>
                      <a:endParaRPr lang="en-US">
                        <a:solidFill>
                          <a:schemeClr val="tx1"/>
                        </a:solidFill>
                      </a:endParaRPr>
                    </a:p>
                  </a:txBody>
                  <a:tcPr/>
                </a:tc>
                <a:tc>
                  <a:txBody>
                    <a:bodyPr/>
                    <a:lstStyle/>
                    <a:p>
                      <a:endParaRPr lang="en-US" dirty="0">
                        <a:solidFill>
                          <a:schemeClr val="tx1"/>
                        </a:solidFill>
                      </a:endParaRPr>
                    </a:p>
                  </a:txBody>
                  <a:tcPr/>
                </a:tc>
                <a:extLst>
                  <a:ext uri="{0D108BD9-81ED-4DB2-BD59-A6C34878D82A}">
                    <a16:rowId xmlns="" xmlns:a16="http://schemas.microsoft.com/office/drawing/2014/main" val="10003"/>
                  </a:ext>
                </a:extLst>
              </a:tr>
            </a:tbl>
          </a:graphicData>
        </a:graphic>
      </p:graphicFrame>
      <p:sp>
        <p:nvSpPr>
          <p:cNvPr id="6" name="Rectangle 5"/>
          <p:cNvSpPr/>
          <p:nvPr/>
        </p:nvSpPr>
        <p:spPr>
          <a:xfrm>
            <a:off x="-10507" y="2828835"/>
            <a:ext cx="4366484" cy="1200329"/>
          </a:xfrm>
          <a:prstGeom prst="rect">
            <a:avLst/>
          </a:prstGeom>
          <a:noFill/>
        </p:spPr>
        <p:txBody>
          <a:bodyPr wrap="square">
            <a:spAutoFit/>
          </a:bodyPr>
          <a:lstStyle/>
          <a:p>
            <a:pPr algn="just"/>
            <a:r>
              <a:rPr lang="vi-VN" sz="2400" dirty="0">
                <a:latin typeface="Times New Roman" pitchFamily="18" charset="0"/>
                <a:cs typeface="Times New Roman" pitchFamily="18" charset="0"/>
              </a:rPr>
              <a:t>Vua nhìn thấy những miếng trầu têm rất khéo bèn hỏi bà hàng nước xem trầu đó ai têm. </a:t>
            </a:r>
            <a:endParaRPr lang="en-US" sz="2400" dirty="0">
              <a:latin typeface="Times New Roman" pitchFamily="18" charset="0"/>
              <a:cs typeface="Times New Roman" pitchFamily="18" charset="0"/>
            </a:endParaRPr>
          </a:p>
        </p:txBody>
      </p:sp>
      <p:sp>
        <p:nvSpPr>
          <p:cNvPr id="7" name="Rectangle 6"/>
          <p:cNvSpPr/>
          <p:nvPr/>
        </p:nvSpPr>
        <p:spPr>
          <a:xfrm>
            <a:off x="-51241" y="4317523"/>
            <a:ext cx="4407218" cy="461665"/>
          </a:xfrm>
          <a:prstGeom prst="rect">
            <a:avLst/>
          </a:prstGeom>
          <a:noFill/>
        </p:spPr>
        <p:txBody>
          <a:bodyPr wrap="square">
            <a:spAutoFit/>
          </a:bodyPr>
          <a:lstStyle/>
          <a:p>
            <a:pPr algn="just"/>
            <a:r>
              <a:rPr lang="vi-VN" sz="2400" dirty="0">
                <a:latin typeface="Times New Roman" pitchFamily="18" charset="0"/>
                <a:cs typeface="Times New Roman" pitchFamily="18" charset="0"/>
              </a:rPr>
              <a:t>Bà lão bảo chính tay bà têm. </a:t>
            </a:r>
            <a:endParaRPr lang="en-US" sz="2400" dirty="0">
              <a:latin typeface="Times New Roman" pitchFamily="18" charset="0"/>
              <a:cs typeface="Times New Roman" pitchFamily="18" charset="0"/>
            </a:endParaRPr>
          </a:p>
        </p:txBody>
      </p:sp>
      <p:sp>
        <p:nvSpPr>
          <p:cNvPr id="8" name="Rectangle 7"/>
          <p:cNvSpPr/>
          <p:nvPr/>
        </p:nvSpPr>
        <p:spPr>
          <a:xfrm>
            <a:off x="-59093" y="5263959"/>
            <a:ext cx="4497218" cy="830997"/>
          </a:xfrm>
          <a:prstGeom prst="rect">
            <a:avLst/>
          </a:prstGeom>
          <a:noFill/>
        </p:spPr>
        <p:txBody>
          <a:bodyPr wrap="square">
            <a:spAutoFit/>
          </a:bodyPr>
          <a:lstStyle/>
          <a:p>
            <a:pPr algn="just"/>
            <a:r>
              <a:rPr lang="vi-VN" sz="2400" dirty="0">
                <a:latin typeface="Times New Roman" pitchFamily="18" charset="0"/>
                <a:cs typeface="Times New Roman" pitchFamily="18" charset="0"/>
              </a:rPr>
              <a:t>Vua gặng hỏi mãi, bà lão đành nói thật là con gái bà têm.</a:t>
            </a:r>
            <a:endParaRPr lang="en-US" sz="2400" dirty="0">
              <a:latin typeface="Times New Roman" pitchFamily="18" charset="0"/>
              <a:cs typeface="Times New Roman" pitchFamily="18" charset="0"/>
            </a:endParaRPr>
          </a:p>
        </p:txBody>
      </p:sp>
      <p:sp>
        <p:nvSpPr>
          <p:cNvPr id="5" name="Rectangle 4"/>
          <p:cNvSpPr/>
          <p:nvPr/>
        </p:nvSpPr>
        <p:spPr>
          <a:xfrm>
            <a:off x="4485100" y="2842701"/>
            <a:ext cx="4669297" cy="1200329"/>
          </a:xfrm>
          <a:prstGeom prst="rect">
            <a:avLst/>
          </a:prstGeom>
        </p:spPr>
        <p:txBody>
          <a:bodyPr wrap="square">
            <a:spAutoFit/>
          </a:bodyPr>
          <a:lstStyle/>
          <a:p>
            <a:pPr algn="just"/>
            <a:r>
              <a:rPr lang="vi-VN" sz="2400" dirty="0">
                <a:latin typeface="Times New Roman" pitchFamily="18" charset="0"/>
                <a:cs typeface="Times New Roman" pitchFamily="18" charset="0"/>
              </a:rPr>
              <a:t>Vua nhìn thấy những miếng trầu têm rất khéo bèn hỏi bà hàng nước:</a:t>
            </a:r>
          </a:p>
          <a:p>
            <a:pPr algn="just"/>
            <a:r>
              <a:rPr lang="vi-VN" sz="2400" dirty="0">
                <a:latin typeface="Times New Roman" pitchFamily="18" charset="0"/>
                <a:cs typeface="Times New Roman" pitchFamily="18" charset="0"/>
              </a:rPr>
              <a:t>- Xin cụ cho biết ai đã têm trầu này?</a:t>
            </a:r>
          </a:p>
        </p:txBody>
      </p:sp>
      <p:sp>
        <p:nvSpPr>
          <p:cNvPr id="9" name="Rectangle 8"/>
          <p:cNvSpPr/>
          <p:nvPr/>
        </p:nvSpPr>
        <p:spPr>
          <a:xfrm>
            <a:off x="4485100" y="4063630"/>
            <a:ext cx="4658900" cy="1200329"/>
          </a:xfrm>
          <a:prstGeom prst="rect">
            <a:avLst/>
          </a:prstGeom>
        </p:spPr>
        <p:txBody>
          <a:bodyPr wrap="square">
            <a:spAutoFit/>
          </a:bodyPr>
          <a:lstStyle/>
          <a:p>
            <a:pPr algn="just"/>
            <a:r>
              <a:rPr lang="vi-VN" sz="2400" dirty="0">
                <a:latin typeface="Times New Roman" pitchFamily="18" charset="0"/>
                <a:cs typeface="Times New Roman" pitchFamily="18" charset="0"/>
              </a:rPr>
              <a:t>Bà lão thưa:</a:t>
            </a:r>
          </a:p>
          <a:p>
            <a:pPr algn="just"/>
            <a:r>
              <a:rPr lang="vi-VN" sz="2400" dirty="0">
                <a:latin typeface="Times New Roman" pitchFamily="18" charset="0"/>
                <a:cs typeface="Times New Roman" pitchFamily="18" charset="0"/>
              </a:rPr>
              <a:t>- Tâu bệ hạ, trầu do chính già têm đấy ạ!</a:t>
            </a:r>
          </a:p>
        </p:txBody>
      </p:sp>
      <p:sp>
        <p:nvSpPr>
          <p:cNvPr id="10" name="Rectangle 9"/>
          <p:cNvSpPr/>
          <p:nvPr/>
        </p:nvSpPr>
        <p:spPr>
          <a:xfrm>
            <a:off x="4485099" y="5263959"/>
            <a:ext cx="4658899" cy="1569660"/>
          </a:xfrm>
          <a:prstGeom prst="rect">
            <a:avLst/>
          </a:prstGeom>
        </p:spPr>
        <p:txBody>
          <a:bodyPr wrap="square">
            <a:spAutoFit/>
          </a:bodyPr>
          <a:lstStyle/>
          <a:p>
            <a:pPr algn="just"/>
            <a:r>
              <a:rPr lang="vi-VN" sz="2400" dirty="0">
                <a:latin typeface="Times New Roman" pitchFamily="18" charset="0"/>
                <a:cs typeface="Times New Roman" pitchFamily="18" charset="0"/>
              </a:rPr>
              <a:t>Nhà vua gặng hỏi mãi, bà lão đành nói thật:</a:t>
            </a:r>
          </a:p>
          <a:p>
            <a:pPr algn="just"/>
            <a:r>
              <a:rPr lang="vi-VN" sz="2400" dirty="0">
                <a:latin typeface="Times New Roman" pitchFamily="18" charset="0"/>
                <a:cs typeface="Times New Roman" pitchFamily="18" charset="0"/>
              </a:rPr>
              <a:t>- Thưa, đó là trầu do con gái già têm.</a:t>
            </a:r>
          </a:p>
        </p:txBody>
      </p:sp>
    </p:spTree>
    <p:extLst>
      <p:ext uri="{BB962C8B-B14F-4D97-AF65-F5344CB8AC3E}">
        <p14:creationId xmlns:p14="http://schemas.microsoft.com/office/powerpoint/2010/main" val="2161321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circle(in)">
                                      <p:cBhvr>
                                        <p:cTn id="21" dur="20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circle(in)">
                                      <p:cBhvr>
                                        <p:cTn id="26" dur="20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circle(in)">
                                      <p:cBhvr>
                                        <p:cTn id="31" dur="2000"/>
                                        <p:tgtEl>
                                          <p:spTgt spid="8"/>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barn(inVertical)">
                                      <p:cBhvr>
                                        <p:cTn id="36" dur="500"/>
                                        <p:tgtEl>
                                          <p:spTgt spid="5"/>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barn(inVertical)">
                                      <p:cBhvr>
                                        <p:cTn id="41" dur="500"/>
                                        <p:tgtEl>
                                          <p:spTgt spid="9"/>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grpId="0" nodeType="click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barn(inVertical)">
                                      <p:cBhvr>
                                        <p:cTn id="4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6" grpId="0"/>
      <p:bldP spid="7" grpId="0"/>
      <p:bldP spid="8" grpId="0"/>
      <p:bldP spid="5" grpId="0"/>
      <p:bldP spid="9" grpId="0"/>
      <p:bldP spid="1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1046</TotalTime>
  <Words>1026</Words>
  <Application>Microsoft Office PowerPoint</Application>
  <PresentationFormat>On-screen Show (4:3)</PresentationFormat>
  <Paragraphs>114</Paragraphs>
  <Slides>16</Slides>
  <Notes>2</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dc:creator>
  <cp:lastModifiedBy>Admin</cp:lastModifiedBy>
  <cp:revision>328</cp:revision>
  <dcterms:created xsi:type="dcterms:W3CDTF">2013-03-12T11:38:33Z</dcterms:created>
  <dcterms:modified xsi:type="dcterms:W3CDTF">2021-09-21T13:52:43Z</dcterms:modified>
</cp:coreProperties>
</file>